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9" r:id="rId3"/>
    <p:sldId id="277" r:id="rId4"/>
    <p:sldId id="316" r:id="rId5"/>
    <p:sldId id="303" r:id="rId6"/>
    <p:sldId id="305" r:id="rId7"/>
    <p:sldId id="306" r:id="rId8"/>
    <p:sldId id="307" r:id="rId9"/>
    <p:sldId id="308" r:id="rId10"/>
    <p:sldId id="309" r:id="rId11"/>
    <p:sldId id="310" r:id="rId12"/>
    <p:sldId id="312" r:id="rId13"/>
    <p:sldId id="313" r:id="rId14"/>
    <p:sldId id="314" r:id="rId15"/>
    <p:sldId id="315" r:id="rId16"/>
    <p:sldId id="317" r:id="rId17"/>
    <p:sldId id="304"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1/14/19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1F654CE-2166-4A4D-B343-4008DBDF8010}" type="slidenum">
              <a:rPr lang="en-US">
                <a:cs typeface="Arial" charset="0"/>
              </a:rPr>
              <a:pPr/>
              <a:t>8</a:t>
            </a:fld>
            <a:endParaRPr lang="en-US">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10-5 </a:t>
            </a:r>
            <a:r>
              <a:rPr lang="en-US">
                <a:latin typeface="Calibri" charset="0"/>
                <a:ea typeface="MS PGothic" charset="0"/>
              </a:rPr>
              <a:t>Reproductive cycle of a  T-even bacteriophage, as known in 1952. The electron micrograph shows an E. coli cell during infection by numerous phages.</a:t>
            </a:r>
            <a:endParaRPr lang="en-GB">
              <a:latin typeface="Calibri" charset="0"/>
              <a:ea typeface="MS PGothic" charset="0"/>
            </a:endParaRPr>
          </a:p>
        </p:txBody>
      </p:sp>
    </p:spTree>
    <p:extLst>
      <p:ext uri="{BB962C8B-B14F-4D97-AF65-F5344CB8AC3E}">
        <p14:creationId xmlns:p14="http://schemas.microsoft.com/office/powerpoint/2010/main" val="339405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07AA05A-71AF-7B40-9CFD-03654EB28744}" type="slidenum">
              <a:rPr lang="en-US">
                <a:cs typeface="Arial" charset="0"/>
              </a:rPr>
              <a:pPr/>
              <a:t>13</a:t>
            </a:fld>
            <a:endParaRPr lang="en-US">
              <a:cs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10-9a </a:t>
            </a:r>
            <a:r>
              <a:rPr lang="en-US">
                <a:latin typeface="Calibri" charset="0"/>
                <a:ea typeface="MS PGothic" charset="0"/>
              </a:rPr>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atin typeface="Calibri" charset="0"/>
              <a:ea typeface="MS PGothic" charset="0"/>
            </a:endParaRPr>
          </a:p>
        </p:txBody>
      </p:sp>
    </p:spTree>
    <p:extLst>
      <p:ext uri="{BB962C8B-B14F-4D97-AF65-F5344CB8AC3E}">
        <p14:creationId xmlns:p14="http://schemas.microsoft.com/office/powerpoint/2010/main" val="374482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D8CC9A-6B8E-F044-90B8-61646FE7F63E}" type="slidenum">
              <a:rPr lang="en-US">
                <a:cs typeface="Arial" charset="0"/>
              </a:rPr>
              <a:pPr/>
              <a:t>14</a:t>
            </a:fld>
            <a:endParaRPr lang="en-US">
              <a:cs typeface="Arial"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10-9b </a:t>
            </a:r>
            <a:r>
              <a:rPr lang="en-US">
                <a:latin typeface="Calibri" charset="0"/>
                <a:ea typeface="MS PGothic" charset="0"/>
              </a:rPr>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atin typeface="Calibri" charset="0"/>
              <a:ea typeface="MS PGothic" charset="0"/>
            </a:endParaRPr>
          </a:p>
        </p:txBody>
      </p:sp>
    </p:spTree>
    <p:extLst>
      <p:ext uri="{BB962C8B-B14F-4D97-AF65-F5344CB8AC3E}">
        <p14:creationId xmlns:p14="http://schemas.microsoft.com/office/powerpoint/2010/main" val="99592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D7890CE-D1F0-DC43-A637-5DF2001C1F4F}" type="slidenum">
              <a:rPr lang="en-US">
                <a:cs typeface="Arial" charset="0"/>
              </a:rPr>
              <a:pPr/>
              <a:t>15</a:t>
            </a:fld>
            <a:endParaRPr lang="en-US">
              <a:cs typeface="Arial"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10-11 </a:t>
            </a:r>
            <a:r>
              <a:rPr lang="en-US">
                <a:latin typeface="Calibri" charset="0"/>
                <a:ea typeface="MS PGothic" charset="0"/>
              </a:rPr>
              <a:t>Basic structures of nucleoside diphosphates and triphosphates, as illustrated by deoxythymidine diphosphate and deoxyadenosine triphosphate</a:t>
            </a:r>
            <a:endParaRPr lang="en-GB">
              <a:latin typeface="Calibri" charset="0"/>
              <a:ea typeface="MS PGothic" charset="0"/>
            </a:endParaRPr>
          </a:p>
        </p:txBody>
      </p:sp>
    </p:spTree>
    <p:extLst>
      <p:ext uri="{BB962C8B-B14F-4D97-AF65-F5344CB8AC3E}">
        <p14:creationId xmlns:p14="http://schemas.microsoft.com/office/powerpoint/2010/main" val="264577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5F6F96E-55DA-3148-B782-F68E825F3F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B0B791A-3EEC-2C41-BD9E-1CAEF43F229D}" type="slidenum">
              <a:rPr lang="en-US" altLang="en-US" sz="1200">
                <a:cs typeface="Arial" panose="020B0604020202020204" pitchFamily="34" charset="0"/>
              </a:rPr>
              <a:pPr eaLnBrk="1" hangingPunct="1"/>
              <a:t>17</a:t>
            </a:fld>
            <a:endParaRPr lang="en-US" altLang="en-US" sz="1200">
              <a:cs typeface="Arial" panose="020B0604020202020204" pitchFamily="34" charset="0"/>
            </a:endParaRPr>
          </a:p>
        </p:txBody>
      </p:sp>
      <p:sp>
        <p:nvSpPr>
          <p:cNvPr id="45058" name="Rectangle 2">
            <a:extLst>
              <a:ext uri="{FF2B5EF4-FFF2-40B4-BE49-F238E27FC236}">
                <a16:creationId xmlns:a16="http://schemas.microsoft.com/office/drawing/2014/main" id="{9523E039-E65D-D74A-A9B3-43912F3A94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7174FB58-87E9-AC43-8216-CBF19F45A6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ea typeface="ＭＳ Ｐゴシック" panose="020B0600070205080204" pitchFamily="34" charset="-128"/>
              </a:rPr>
              <a:t>Figure 10-12 </a:t>
            </a:r>
            <a:r>
              <a:rPr lang="en-US" altLang="en-US">
                <a:ea typeface="ＭＳ Ｐゴシック" panose="020B0600070205080204" pitchFamily="34" charset="-128"/>
              </a:rPr>
              <a:t>(a) Linkage of two nucleotides by the formation of a </a:t>
            </a:r>
            <a:r>
              <a:rPr lang="en-US" altLang="en-US">
                <a:latin typeface="LegacySans-Medium" charset="0"/>
                <a:ea typeface="ＭＳ Ｐゴシック" panose="020B0600070205080204" pitchFamily="34" charset="-128"/>
              </a:rPr>
              <a:t>C-3</a:t>
            </a:r>
            <a:r>
              <a:rPr lang="ja-JP" altLang="en-US">
                <a:latin typeface="LegacySans-Medium" charset="0"/>
                <a:ea typeface="ＭＳ Ｐゴシック" panose="020B0600070205080204" pitchFamily="34" charset="-128"/>
              </a:rPr>
              <a:t>’</a:t>
            </a:r>
            <a:r>
              <a:rPr lang="en-US" altLang="ja-JP">
                <a:latin typeface="LegacySans-Medium" charset="0"/>
                <a:ea typeface="ＭＳ Ｐゴシック" panose="020B0600070205080204" pitchFamily="34" charset="-128"/>
              </a:rPr>
              <a:t> –C-5</a:t>
            </a:r>
            <a:r>
              <a:rPr lang="ja-JP" altLang="en-US">
                <a:latin typeface="LegacySans-Medium" charset="0"/>
                <a:ea typeface="ＭＳ Ｐゴシック" panose="020B0600070205080204" pitchFamily="34" charset="-128"/>
              </a:rPr>
              <a:t>’</a:t>
            </a:r>
            <a:r>
              <a:rPr lang="en-US" altLang="ja-JP">
                <a:latin typeface="LegacySans-Medium" charset="0"/>
                <a:ea typeface="ＭＳ Ｐゴシック" panose="020B0600070205080204" pitchFamily="34" charset="-128"/>
              </a:rPr>
              <a:t> (3</a:t>
            </a:r>
            <a:r>
              <a:rPr lang="ja-JP" altLang="en-US">
                <a:latin typeface="LegacySans-Medium" charset="0"/>
                <a:ea typeface="ＭＳ Ｐゴシック" panose="020B0600070205080204" pitchFamily="34" charset="-128"/>
              </a:rPr>
              <a:t>’</a:t>
            </a:r>
            <a:r>
              <a:rPr lang="en-US" altLang="ja-JP">
                <a:latin typeface="LegacySans-Medium" charset="0"/>
                <a:ea typeface="ＭＳ Ｐゴシック" panose="020B0600070205080204" pitchFamily="34" charset="-128"/>
              </a:rPr>
              <a:t> –5</a:t>
            </a:r>
            <a:r>
              <a:rPr lang="ja-JP" altLang="en-US">
                <a:latin typeface="LegacySans-Medium" charset="0"/>
                <a:ea typeface="ＭＳ Ｐゴシック" panose="020B0600070205080204" pitchFamily="34" charset="-128"/>
              </a:rPr>
              <a:t>’</a:t>
            </a:r>
            <a:r>
              <a:rPr lang="en-US" altLang="ja-JP">
                <a:latin typeface="LegacySans-Medium" charset="0"/>
                <a:ea typeface="ＭＳ Ｐゴシック" panose="020B0600070205080204" pitchFamily="34" charset="-128"/>
              </a:rPr>
              <a:t>)</a:t>
            </a:r>
            <a:r>
              <a:rPr lang="en-US" altLang="ja-JP">
                <a:ea typeface="ＭＳ Ｐゴシック" panose="020B0600070205080204" pitchFamily="34" charset="-128"/>
              </a:rPr>
              <a:t> phosphodiester bond, producing a dinucleotide. (b) Shorthand notation for a polynucleotide chain.</a:t>
            </a:r>
            <a:endParaRPr lang="en-GB" altLang="en-US">
              <a:ea typeface="ＭＳ Ｐゴシック" panose="020B0600070205080204" pitchFamily="34" charset="-128"/>
            </a:endParaRPr>
          </a:p>
        </p:txBody>
      </p:sp>
    </p:spTree>
    <p:extLst>
      <p:ext uri="{BB962C8B-B14F-4D97-AF65-F5344CB8AC3E}">
        <p14:creationId xmlns:p14="http://schemas.microsoft.com/office/powerpoint/2010/main" val="37126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06A97DD-BFDC-1E40-971A-539843AAD9F7}" type="slidenum">
              <a:rPr lang="en-US" sz="1200">
                <a:cs typeface="Arial" charset="0"/>
              </a:rPr>
              <a:pPr/>
              <a:t>21</a:t>
            </a:fld>
            <a:endParaRPr lang="en-US" sz="1200">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10_14c </a:t>
            </a:r>
            <a:r>
              <a:rPr lang="en-US">
                <a:latin typeface="Calibri" charset="0"/>
                <a:ea typeface="MS PGothic"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atin typeface="Calibri" charset="0"/>
              <a:ea typeface="MS PGothic" charset="0"/>
            </a:endParaRPr>
          </a:p>
        </p:txBody>
      </p:sp>
    </p:spTree>
    <p:extLst>
      <p:ext uri="{BB962C8B-B14F-4D97-AF65-F5344CB8AC3E}">
        <p14:creationId xmlns:p14="http://schemas.microsoft.com/office/powerpoint/2010/main" val="386136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F08803D-B521-8445-93FE-F9394A4EF71A}" type="slidenum">
              <a:rPr lang="en-US" sz="1200">
                <a:cs typeface="Arial" charset="0"/>
              </a:rPr>
              <a:pPr/>
              <a:t>25</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Table 10.3  DNA Base Composition Data </a:t>
            </a:r>
            <a:endParaRPr lang="en-GB">
              <a:latin typeface="Calibri" charset="0"/>
              <a:ea typeface="MS PGothic" charset="0"/>
            </a:endParaRPr>
          </a:p>
        </p:txBody>
      </p:sp>
    </p:spTree>
    <p:extLst>
      <p:ext uri="{BB962C8B-B14F-4D97-AF65-F5344CB8AC3E}">
        <p14:creationId xmlns:p14="http://schemas.microsoft.com/office/powerpoint/2010/main" val="144613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6A9D2A2-67F8-DC4D-87EA-AE2E6EE0BFC7}" type="slidenum">
              <a:rPr lang="en-US" sz="1200">
                <a:cs typeface="Arial" charset="0"/>
              </a:rPr>
              <a:pPr/>
              <a:t>27</a:t>
            </a:fld>
            <a:endParaRPr lang="en-US" sz="1200">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10-13 </a:t>
            </a:r>
            <a:r>
              <a:rPr lang="en-US">
                <a:latin typeface="Calibri" charset="0"/>
                <a:ea typeface="MS PGothic" charset="0"/>
              </a:rPr>
              <a:t>X-ray diffraction photograph of the B form of purified DNA fibers. The strong arcs on the periphery show closely spaced aspects of the molecule, providing an estimate of the periodicity of nitrogenous bases, which are 3.4 Å  apart. The inner cross pattern of spots shows the grosser aspect of the molecule, indicating its helical nature.</a:t>
            </a:r>
            <a:endParaRPr lang="en-GB">
              <a:latin typeface="Calibri" charset="0"/>
              <a:ea typeface="MS PGothic" charset="0"/>
            </a:endParaRPr>
          </a:p>
        </p:txBody>
      </p:sp>
    </p:spTree>
    <p:extLst>
      <p:ext uri="{BB962C8B-B14F-4D97-AF65-F5344CB8AC3E}">
        <p14:creationId xmlns:p14="http://schemas.microsoft.com/office/powerpoint/2010/main" val="3535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93AFB5A-A1DE-924E-95BF-77A93E98AEEE}" type="slidenum">
              <a:rPr lang="en-US" sz="1200">
                <a:cs typeface="Arial" charset="0"/>
              </a:rPr>
              <a:pPr/>
              <a:t>31</a:t>
            </a:fld>
            <a:endParaRPr lang="en-US" sz="1200">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10-14 </a:t>
            </a:r>
            <a:r>
              <a:rPr lang="en-US">
                <a:latin typeface="Calibri" charset="0"/>
                <a:ea typeface="MS PGothic"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atin typeface="Calibri" charset="0"/>
              <a:ea typeface="MS PGothic" charset="0"/>
            </a:endParaRPr>
          </a:p>
        </p:txBody>
      </p:sp>
    </p:spTree>
    <p:extLst>
      <p:ext uri="{BB962C8B-B14F-4D97-AF65-F5344CB8AC3E}">
        <p14:creationId xmlns:p14="http://schemas.microsoft.com/office/powerpoint/2010/main" val="207344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bs.org/video/decoding-watson-ua6jj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prions/index.html" TargetMode="External"/><Relationship Id="rId2" Type="http://schemas.openxmlformats.org/officeDocument/2006/relationships/hyperlink" Target="https://pdb101.rcsb.org/motm/1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3</a:t>
            </a:r>
            <a:br>
              <a:rPr lang="en-US" dirty="0"/>
            </a:br>
            <a:r>
              <a:rPr lang="en-US" dirty="0"/>
              <a:t>January 14,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ea typeface="MS PGothic" charset="0"/>
              </a:rPr>
              <a:t>Conclusion…</a:t>
            </a:r>
          </a:p>
        </p:txBody>
      </p:sp>
      <p:sp>
        <p:nvSpPr>
          <p:cNvPr id="40963" name="Content Placeholder 2"/>
          <p:cNvSpPr>
            <a:spLocks noGrp="1"/>
          </p:cNvSpPr>
          <p:nvPr>
            <p:ph idx="1"/>
          </p:nvPr>
        </p:nvSpPr>
        <p:spPr/>
        <p:txBody>
          <a:bodyPr>
            <a:normAutofit fontScale="92500" lnSpcReduction="20000"/>
          </a:bodyPr>
          <a:lstStyle/>
          <a:p>
            <a:r>
              <a:rPr lang="en-US">
                <a:latin typeface="Calibri" charset="0"/>
                <a:ea typeface="MS PGothic" charset="0"/>
              </a:rPr>
              <a:t>Even though  the infecting phage incorporated either P-32 or S-35 into phage components, the </a:t>
            </a:r>
            <a:r>
              <a:rPr lang="ja-JP" altLang="en-US">
                <a:latin typeface="Calibri" charset="0"/>
                <a:ea typeface="MS PGothic" charset="0"/>
              </a:rPr>
              <a:t>“</a:t>
            </a:r>
            <a:r>
              <a:rPr lang="en-US" altLang="ja-JP">
                <a:latin typeface="Calibri" charset="0"/>
                <a:ea typeface="MS PGothic" charset="0"/>
              </a:rPr>
              <a:t>offspring</a:t>
            </a:r>
            <a:r>
              <a:rPr lang="ja-JP" altLang="en-US">
                <a:latin typeface="Calibri" charset="0"/>
                <a:ea typeface="MS PGothic" charset="0"/>
              </a:rPr>
              <a:t>”</a:t>
            </a:r>
            <a:r>
              <a:rPr lang="en-US" altLang="ja-JP">
                <a:latin typeface="Calibri" charset="0"/>
                <a:ea typeface="MS PGothic" charset="0"/>
              </a:rPr>
              <a:t> phage only contained P-32.</a:t>
            </a:r>
          </a:p>
          <a:p>
            <a:endParaRPr lang="en-US">
              <a:latin typeface="Calibri" charset="0"/>
              <a:ea typeface="MS PGothic" charset="0"/>
            </a:endParaRPr>
          </a:p>
          <a:p>
            <a:r>
              <a:rPr lang="en-US">
                <a:latin typeface="Calibri" charset="0"/>
                <a:ea typeface="MS PGothic" charset="0"/>
              </a:rPr>
              <a:t>The molecule of heredity was p-32 labeled DNA, not protein. </a:t>
            </a:r>
          </a:p>
          <a:p>
            <a:endParaRPr lang="en-US">
              <a:latin typeface="Calibri" charset="0"/>
              <a:ea typeface="MS PGothic" charset="0"/>
            </a:endParaRPr>
          </a:p>
          <a:p>
            <a:r>
              <a:rPr lang="en-US">
                <a:latin typeface="Calibri" charset="0"/>
                <a:ea typeface="MS PGothic" charset="0"/>
              </a:rPr>
              <a:t>The new generation of phage made </a:t>
            </a:r>
            <a:r>
              <a:rPr lang="en-US" i="1">
                <a:latin typeface="Calibri" charset="0"/>
                <a:ea typeface="MS PGothic" charset="0"/>
              </a:rPr>
              <a:t>new</a:t>
            </a:r>
            <a:r>
              <a:rPr lang="en-US">
                <a:latin typeface="Calibri" charset="0"/>
                <a:ea typeface="MS PGothic" charset="0"/>
              </a:rPr>
              <a:t> proteins (that were not radioactive) as directed by the recipe.</a:t>
            </a:r>
          </a:p>
        </p:txBody>
      </p:sp>
    </p:spTree>
    <p:extLst>
      <p:ext uri="{BB962C8B-B14F-4D97-AF65-F5344CB8AC3E}">
        <p14:creationId xmlns:p14="http://schemas.microsoft.com/office/powerpoint/2010/main" val="64286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Calibri" charset="0"/>
                <a:ea typeface="MS PGothic" charset="0"/>
              </a:rPr>
              <a:t>DNA as a molecule</a:t>
            </a:r>
          </a:p>
        </p:txBody>
      </p:sp>
      <p:sp>
        <p:nvSpPr>
          <p:cNvPr id="41987" name="Content Placeholder 2"/>
          <p:cNvSpPr>
            <a:spLocks noGrp="1"/>
          </p:cNvSpPr>
          <p:nvPr>
            <p:ph idx="1"/>
          </p:nvPr>
        </p:nvSpPr>
        <p:spPr/>
        <p:txBody>
          <a:bodyPr/>
          <a:lstStyle/>
          <a:p>
            <a:r>
              <a:rPr lang="en-US" dirty="0">
                <a:latin typeface="Calibri" charset="0"/>
                <a:ea typeface="MS PGothic" charset="0"/>
              </a:rPr>
              <a:t>First we have to know the building blocks</a:t>
            </a:r>
          </a:p>
          <a:p>
            <a:pPr lvl="1"/>
            <a:r>
              <a:rPr lang="en-US" dirty="0">
                <a:latin typeface="Calibri" charset="0"/>
                <a:ea typeface="MS PGothic" charset="0"/>
              </a:rPr>
              <a:t>Let’s review some </a:t>
            </a:r>
            <a:r>
              <a:rPr lang="en-US" u="sng" dirty="0">
                <a:latin typeface="Calibri" charset="0"/>
                <a:ea typeface="MS PGothic" charset="0"/>
              </a:rPr>
              <a:t>nucleic acid </a:t>
            </a:r>
            <a:r>
              <a:rPr lang="en-US" dirty="0">
                <a:latin typeface="Calibri" charset="0"/>
                <a:ea typeface="MS PGothic" charset="0"/>
              </a:rPr>
              <a:t>biochemistry.</a:t>
            </a:r>
          </a:p>
          <a:p>
            <a:pPr lvl="1"/>
            <a:endParaRPr lang="en-US" dirty="0">
              <a:latin typeface="Calibri" charset="0"/>
              <a:ea typeface="MS PGothic" charset="0"/>
            </a:endParaRPr>
          </a:p>
          <a:p>
            <a:pPr lvl="1"/>
            <a:r>
              <a:rPr lang="en-US" dirty="0">
                <a:latin typeface="Calibri" charset="0"/>
                <a:ea typeface="MS PGothic" charset="0"/>
              </a:rPr>
              <a:t>Each nucleotide is the </a:t>
            </a:r>
            <a:r>
              <a:rPr lang="en-US" i="1" dirty="0">
                <a:latin typeface="Calibri" charset="0"/>
                <a:ea typeface="MS PGothic" charset="0"/>
              </a:rPr>
              <a:t>monomer</a:t>
            </a:r>
            <a:r>
              <a:rPr lang="en-US" dirty="0">
                <a:latin typeface="Calibri" charset="0"/>
                <a:ea typeface="MS PGothic" charset="0"/>
              </a:rPr>
              <a:t> in the larger </a:t>
            </a:r>
            <a:r>
              <a:rPr lang="en-US" i="1" dirty="0">
                <a:latin typeface="Calibri" charset="0"/>
                <a:ea typeface="MS PGothic" charset="0"/>
              </a:rPr>
              <a:t>polymer—</a:t>
            </a:r>
            <a:r>
              <a:rPr lang="en-US" dirty="0">
                <a:latin typeface="Calibri" charset="0"/>
                <a:ea typeface="MS PGothic" charset="0"/>
              </a:rPr>
              <a:t>nucleic acid.</a:t>
            </a:r>
            <a:endParaRPr lang="en-US" i="1" dirty="0">
              <a:latin typeface="Calibri" charset="0"/>
              <a:ea typeface="MS PGothic" charset="0"/>
            </a:endParaRPr>
          </a:p>
        </p:txBody>
      </p:sp>
    </p:spTree>
    <p:extLst>
      <p:ext uri="{BB962C8B-B14F-4D97-AF65-F5344CB8AC3E}">
        <p14:creationId xmlns:p14="http://schemas.microsoft.com/office/powerpoint/2010/main" val="75765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Calibri" charset="0"/>
                <a:ea typeface="MS PGothic" charset="0"/>
              </a:rPr>
              <a:t>Nucleotides…</a:t>
            </a:r>
          </a:p>
        </p:txBody>
      </p:sp>
      <p:sp>
        <p:nvSpPr>
          <p:cNvPr id="44035" name="Content Placeholder 2"/>
          <p:cNvSpPr>
            <a:spLocks noGrp="1"/>
          </p:cNvSpPr>
          <p:nvPr>
            <p:ph idx="1"/>
          </p:nvPr>
        </p:nvSpPr>
        <p:spPr>
          <a:xfrm>
            <a:off x="533400" y="1600200"/>
            <a:ext cx="8229600" cy="4800600"/>
          </a:xfrm>
        </p:spPr>
        <p:txBody>
          <a:bodyPr/>
          <a:lstStyle/>
          <a:p>
            <a:r>
              <a:rPr lang="en-US">
                <a:latin typeface="Calibri" charset="0"/>
                <a:ea typeface="MS PGothic" charset="0"/>
              </a:rPr>
              <a:t>3 components</a:t>
            </a:r>
          </a:p>
          <a:p>
            <a:pPr lvl="1"/>
            <a:r>
              <a:rPr lang="en-US">
                <a:latin typeface="Calibri" charset="0"/>
                <a:ea typeface="MS PGothic" charset="0"/>
              </a:rPr>
              <a:t>5-carbon (pentose) sugar</a:t>
            </a:r>
          </a:p>
          <a:p>
            <a:pPr lvl="1"/>
            <a:r>
              <a:rPr lang="en-US">
                <a:latin typeface="Calibri" charset="0"/>
                <a:ea typeface="MS PGothic" charset="0"/>
              </a:rPr>
              <a:t>Nitrogenous base</a:t>
            </a:r>
          </a:p>
          <a:p>
            <a:pPr lvl="1"/>
            <a:r>
              <a:rPr lang="en-US">
                <a:latin typeface="Calibri" charset="0"/>
                <a:ea typeface="MS PGothic" charset="0"/>
              </a:rPr>
              <a:t>PO</a:t>
            </a:r>
            <a:r>
              <a:rPr lang="en-US" baseline="-25000">
                <a:latin typeface="Calibri" charset="0"/>
                <a:ea typeface="MS PGothic" charset="0"/>
              </a:rPr>
              <a:t>4</a:t>
            </a:r>
            <a:r>
              <a:rPr lang="en-US">
                <a:latin typeface="Calibri" charset="0"/>
                <a:ea typeface="MS PGothic" charset="0"/>
              </a:rPr>
              <a:t> group(s)</a:t>
            </a:r>
          </a:p>
          <a:p>
            <a:pPr lvl="1">
              <a:buFont typeface="Arial" charset="0"/>
              <a:buNone/>
            </a:pPr>
            <a:r>
              <a:rPr lang="en-US">
                <a:latin typeface="Calibri" charset="0"/>
                <a:ea typeface="MS PGothic" charset="0"/>
              </a:rPr>
              <a:t>						</a:t>
            </a:r>
          </a:p>
          <a:p>
            <a:pPr lvl="1">
              <a:buFont typeface="Arial" charset="0"/>
              <a:buNone/>
            </a:pPr>
            <a:r>
              <a:rPr lang="en-US">
                <a:latin typeface="Calibri" charset="0"/>
                <a:ea typeface="MS PGothic" charset="0"/>
              </a:rPr>
              <a:t>				</a:t>
            </a:r>
          </a:p>
          <a:p>
            <a:pPr lvl="1">
              <a:buFont typeface="Arial" charset="0"/>
              <a:buNone/>
            </a:pPr>
            <a:r>
              <a:rPr lang="en-US">
                <a:latin typeface="Calibri" charset="0"/>
                <a:ea typeface="MS PGothic" charset="0"/>
              </a:rPr>
              <a:t>			1 PO</a:t>
            </a:r>
            <a:r>
              <a:rPr lang="en-US" baseline="-25000">
                <a:latin typeface="Calibri" charset="0"/>
                <a:ea typeface="MS PGothic" charset="0"/>
              </a:rPr>
              <a:t>4</a:t>
            </a:r>
            <a:r>
              <a:rPr lang="en-US">
                <a:latin typeface="Calibri" charset="0"/>
                <a:ea typeface="MS PGothic" charset="0"/>
              </a:rPr>
              <a:t> group =nucleoside monophosphate</a:t>
            </a:r>
          </a:p>
          <a:p>
            <a:pPr lvl="1">
              <a:buFont typeface="Arial" charset="0"/>
              <a:buNone/>
            </a:pPr>
            <a:r>
              <a:rPr lang="en-US">
                <a:latin typeface="Calibri" charset="0"/>
                <a:ea typeface="MS PGothic" charset="0"/>
              </a:rPr>
              <a:t>			2 PO</a:t>
            </a:r>
            <a:r>
              <a:rPr lang="en-US" baseline="-25000">
                <a:latin typeface="Calibri" charset="0"/>
                <a:ea typeface="MS PGothic" charset="0"/>
              </a:rPr>
              <a:t>4</a:t>
            </a:r>
            <a:r>
              <a:rPr lang="en-US">
                <a:latin typeface="Calibri" charset="0"/>
                <a:ea typeface="MS PGothic" charset="0"/>
              </a:rPr>
              <a:t> groups =nucleoside diphosphate</a:t>
            </a:r>
          </a:p>
          <a:p>
            <a:pPr lvl="1">
              <a:buFont typeface="Arial" charset="0"/>
              <a:buNone/>
            </a:pPr>
            <a:r>
              <a:rPr lang="en-US">
                <a:latin typeface="Calibri" charset="0"/>
                <a:ea typeface="MS PGothic" charset="0"/>
              </a:rPr>
              <a:t>			3 PO</a:t>
            </a:r>
            <a:r>
              <a:rPr lang="en-US" baseline="-25000">
                <a:latin typeface="Calibri" charset="0"/>
                <a:ea typeface="MS PGothic" charset="0"/>
              </a:rPr>
              <a:t>4</a:t>
            </a:r>
            <a:r>
              <a:rPr lang="en-US">
                <a:latin typeface="Calibri" charset="0"/>
                <a:ea typeface="MS PGothic" charset="0"/>
              </a:rPr>
              <a:t> groups =nucleoside triphosphate</a:t>
            </a:r>
          </a:p>
        </p:txBody>
      </p:sp>
      <p:sp>
        <p:nvSpPr>
          <p:cNvPr id="4" name="Right Brace 3"/>
          <p:cNvSpPr/>
          <p:nvPr/>
        </p:nvSpPr>
        <p:spPr>
          <a:xfrm>
            <a:off x="5029200" y="2362200"/>
            <a:ext cx="304800" cy="7620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44037" name="TextBox 4"/>
          <p:cNvSpPr txBox="1">
            <a:spLocks noChangeArrowheads="1"/>
          </p:cNvSpPr>
          <p:nvPr/>
        </p:nvSpPr>
        <p:spPr bwMode="auto">
          <a:xfrm>
            <a:off x="5638800" y="2667000"/>
            <a:ext cx="1752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2000" b="1">
                <a:latin typeface="Arial" charset="0"/>
                <a:cs typeface="Arial" charset="0"/>
              </a:rPr>
              <a:t>Nucleoside</a:t>
            </a:r>
          </a:p>
        </p:txBody>
      </p:sp>
      <p:cxnSp>
        <p:nvCxnSpPr>
          <p:cNvPr id="7" name="Straight Arrow Connector 6"/>
          <p:cNvCxnSpPr/>
          <p:nvPr/>
        </p:nvCxnSpPr>
        <p:spPr>
          <a:xfrm rot="16200000" flipH="1">
            <a:off x="2209800" y="4191000"/>
            <a:ext cx="685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10.9a</a:t>
            </a:r>
          </a:p>
        </p:txBody>
      </p:sp>
      <p:pic>
        <p:nvPicPr>
          <p:cNvPr id="45059" name="Picture 11" descr="10_09Figurea-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5661"/>
          <a:stretch>
            <a:fillRect/>
          </a:stretch>
        </p:blipFill>
        <p:spPr bwMode="auto">
          <a:xfrm>
            <a:off x="322263" y="917575"/>
            <a:ext cx="8543925" cy="502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TextBox 3"/>
          <p:cNvSpPr txBox="1">
            <a:spLocks noChangeArrowheads="1"/>
          </p:cNvSpPr>
          <p:nvPr/>
        </p:nvSpPr>
        <p:spPr bwMode="auto">
          <a:xfrm>
            <a:off x="2438400" y="76200"/>
            <a:ext cx="4800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b="1">
                <a:latin typeface="Arial" charset="0"/>
                <a:cs typeface="Arial" charset="0"/>
              </a:rPr>
              <a:t>The bases---Do not memorize atomic structure but recognize pyrimidine vs. purine—note numbering of atoms. </a:t>
            </a:r>
          </a:p>
          <a:p>
            <a:pPr eaLnBrk="1" hangingPunct="1"/>
            <a:endParaRPr lang="en-US" sz="1800">
              <a:latin typeface="Arial" charset="0"/>
              <a:cs typeface="Arial" charset="0"/>
            </a:endParaRPr>
          </a:p>
        </p:txBody>
      </p:sp>
    </p:spTree>
    <p:extLst>
      <p:ext uri="{BB962C8B-B14F-4D97-AF65-F5344CB8AC3E}">
        <p14:creationId xmlns:p14="http://schemas.microsoft.com/office/powerpoint/2010/main" val="145953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10.9b</a:t>
            </a:r>
          </a:p>
        </p:txBody>
      </p:sp>
      <p:pic>
        <p:nvPicPr>
          <p:cNvPr id="47107" name="Picture 11" descr="10_09Figureb-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2936"/>
          <a:stretch>
            <a:fillRect/>
          </a:stretch>
        </p:blipFill>
        <p:spPr bwMode="auto">
          <a:xfrm>
            <a:off x="325438" y="1908175"/>
            <a:ext cx="8535987" cy="304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Box 3"/>
          <p:cNvSpPr txBox="1">
            <a:spLocks noChangeArrowheads="1"/>
          </p:cNvSpPr>
          <p:nvPr/>
        </p:nvSpPr>
        <p:spPr bwMode="auto">
          <a:xfrm>
            <a:off x="2286000" y="533400"/>
            <a:ext cx="5105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1800">
                <a:latin typeface="Arial" charset="0"/>
                <a:cs typeface="Arial" charset="0"/>
              </a:rPr>
              <a:t>Pentose sugars in RNA and DNA </a:t>
            </a:r>
          </a:p>
          <a:p>
            <a:pPr algn="ctr" eaLnBrk="1" hangingPunct="1"/>
            <a:r>
              <a:rPr lang="en-US" sz="1800">
                <a:latin typeface="Arial" charset="0"/>
                <a:cs typeface="Arial" charset="0"/>
              </a:rPr>
              <a:t>DRAW THEM!!  Note the numbering of atoms (1</a:t>
            </a:r>
            <a:r>
              <a:rPr lang="ja-JP" altLang="en-US" sz="1800">
                <a:latin typeface="Arial" charset="0"/>
                <a:cs typeface="Arial" charset="0"/>
              </a:rPr>
              <a:t>’</a:t>
            </a:r>
            <a:r>
              <a:rPr lang="en-US" altLang="ja-JP" sz="1800">
                <a:latin typeface="Arial" charset="0"/>
                <a:cs typeface="Arial" charset="0"/>
              </a:rPr>
              <a:t>, 2</a:t>
            </a:r>
            <a:r>
              <a:rPr lang="ja-JP" altLang="en-US" sz="1800">
                <a:latin typeface="Arial" charset="0"/>
                <a:cs typeface="Arial" charset="0"/>
              </a:rPr>
              <a:t>’</a:t>
            </a:r>
            <a:r>
              <a:rPr lang="en-US" altLang="ja-JP" sz="1800">
                <a:latin typeface="Arial" charset="0"/>
                <a:cs typeface="Arial" charset="0"/>
              </a:rPr>
              <a:t>….carbons).</a:t>
            </a:r>
            <a:endParaRPr lang="en-US" sz="1800">
              <a:latin typeface="Arial" charset="0"/>
              <a:cs typeface="Arial" charset="0"/>
            </a:endParaRPr>
          </a:p>
        </p:txBody>
      </p:sp>
      <p:sp>
        <p:nvSpPr>
          <p:cNvPr id="47109" name="TextBox 4"/>
          <p:cNvSpPr txBox="1">
            <a:spLocks noChangeArrowheads="1"/>
          </p:cNvSpPr>
          <p:nvPr/>
        </p:nvSpPr>
        <p:spPr bwMode="auto">
          <a:xfrm>
            <a:off x="2286000" y="5638800"/>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Found in RNA</a:t>
            </a:r>
          </a:p>
        </p:txBody>
      </p:sp>
      <p:sp>
        <p:nvSpPr>
          <p:cNvPr id="47110" name="TextBox 5"/>
          <p:cNvSpPr txBox="1">
            <a:spLocks noChangeArrowheads="1"/>
          </p:cNvSpPr>
          <p:nvPr/>
        </p:nvSpPr>
        <p:spPr bwMode="auto">
          <a:xfrm>
            <a:off x="6248400" y="56388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Found in DNA</a:t>
            </a:r>
          </a:p>
        </p:txBody>
      </p:sp>
    </p:spTree>
    <p:extLst>
      <p:ext uri="{BB962C8B-B14F-4D97-AF65-F5344CB8AC3E}">
        <p14:creationId xmlns:p14="http://schemas.microsoft.com/office/powerpoint/2010/main" val="340293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10.11</a:t>
            </a:r>
          </a:p>
        </p:txBody>
      </p:sp>
      <p:pic>
        <p:nvPicPr>
          <p:cNvPr id="49155" name="Picture 11" descr="10_11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7590"/>
          <a:stretch>
            <a:fillRect/>
          </a:stretch>
        </p:blipFill>
        <p:spPr bwMode="auto">
          <a:xfrm>
            <a:off x="327025" y="1603375"/>
            <a:ext cx="8532813"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TextBox 3"/>
          <p:cNvSpPr txBox="1">
            <a:spLocks noChangeArrowheads="1"/>
          </p:cNvSpPr>
          <p:nvPr/>
        </p:nvSpPr>
        <p:spPr bwMode="auto">
          <a:xfrm>
            <a:off x="1066800" y="304800"/>
            <a:ext cx="6324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Complete structure of nucleotides</a:t>
            </a:r>
          </a:p>
          <a:p>
            <a:pPr eaLnBrk="1" hangingPunct="1"/>
            <a:r>
              <a:rPr lang="en-US" sz="1800">
                <a:latin typeface="Arial" charset="0"/>
                <a:cs typeface="Arial" charset="0"/>
              </a:rPr>
              <a:t>	Base forms bond with the 1</a:t>
            </a:r>
            <a:r>
              <a:rPr lang="ja-JP" altLang="en-US" sz="1800">
                <a:latin typeface="Arial" charset="0"/>
                <a:cs typeface="Arial" charset="0"/>
              </a:rPr>
              <a:t>’</a:t>
            </a:r>
            <a:r>
              <a:rPr lang="en-US" altLang="ja-JP" sz="1800">
                <a:latin typeface="Arial" charset="0"/>
                <a:cs typeface="Arial" charset="0"/>
              </a:rPr>
              <a:t> carbon of the sugar</a:t>
            </a:r>
          </a:p>
          <a:p>
            <a:pPr eaLnBrk="1" hangingPunct="1"/>
            <a:r>
              <a:rPr lang="en-US" sz="1800">
                <a:latin typeface="Arial" charset="0"/>
                <a:cs typeface="Arial" charset="0"/>
              </a:rPr>
              <a:t>	Phosphate forms bond with the 5</a:t>
            </a:r>
            <a:r>
              <a:rPr lang="ja-JP" altLang="en-US" sz="1800">
                <a:latin typeface="Arial" charset="0"/>
                <a:cs typeface="Arial" charset="0"/>
              </a:rPr>
              <a:t>’</a:t>
            </a:r>
            <a:r>
              <a:rPr lang="en-US" altLang="ja-JP" sz="1800">
                <a:latin typeface="Arial" charset="0"/>
                <a:cs typeface="Arial" charset="0"/>
              </a:rPr>
              <a:t>carbon of the 	sugar</a:t>
            </a:r>
            <a:endParaRPr lang="en-US" sz="1800">
              <a:latin typeface="Arial" charset="0"/>
              <a:cs typeface="Arial" charset="0"/>
            </a:endParaRPr>
          </a:p>
        </p:txBody>
      </p:sp>
      <p:cxnSp>
        <p:nvCxnSpPr>
          <p:cNvPr id="6" name="Straight Arrow Connector 5"/>
          <p:cNvCxnSpPr/>
          <p:nvPr/>
        </p:nvCxnSpPr>
        <p:spPr>
          <a:xfrm rot="16200000" flipV="1">
            <a:off x="3352800" y="54864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7467600" y="54102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8"/>
          <p:cNvSpPr txBox="1">
            <a:spLocks noChangeArrowheads="1"/>
          </p:cNvSpPr>
          <p:nvPr/>
        </p:nvSpPr>
        <p:spPr bwMode="auto">
          <a:xfrm>
            <a:off x="3124200" y="6019800"/>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d=deoxyribose</a:t>
            </a:r>
          </a:p>
        </p:txBody>
      </p:sp>
      <p:sp>
        <p:nvSpPr>
          <p:cNvPr id="49160" name="TextBox 9"/>
          <p:cNvSpPr txBox="1">
            <a:spLocks noChangeArrowheads="1"/>
          </p:cNvSpPr>
          <p:nvPr/>
        </p:nvSpPr>
        <p:spPr bwMode="auto">
          <a:xfrm>
            <a:off x="6477000" y="6019800"/>
            <a:ext cx="1828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cs typeface="Arial" charset="0"/>
              </a:rPr>
              <a:t>no </a:t>
            </a:r>
            <a:r>
              <a:rPr lang="ja-JP" altLang="en-US" sz="1800">
                <a:latin typeface="Arial" charset="0"/>
                <a:cs typeface="Arial" charset="0"/>
              </a:rPr>
              <a:t>“</a:t>
            </a:r>
            <a:r>
              <a:rPr lang="en-US" altLang="ja-JP" sz="1800">
                <a:latin typeface="Arial" charset="0"/>
                <a:cs typeface="Arial" charset="0"/>
              </a:rPr>
              <a:t>d</a:t>
            </a:r>
            <a:r>
              <a:rPr lang="ja-JP" altLang="en-US" sz="1800">
                <a:latin typeface="Arial" charset="0"/>
                <a:cs typeface="Arial" charset="0"/>
              </a:rPr>
              <a:t>”</a:t>
            </a:r>
            <a:r>
              <a:rPr lang="en-US" altLang="ja-JP" sz="1800">
                <a:latin typeface="Arial" charset="0"/>
                <a:cs typeface="Arial" charset="0"/>
              </a:rPr>
              <a:t>= ribose</a:t>
            </a:r>
            <a:endParaRPr lang="en-US" sz="1800">
              <a:latin typeface="Arial" charset="0"/>
              <a:cs typeface="Arial" charset="0"/>
            </a:endParaRPr>
          </a:p>
        </p:txBody>
      </p:sp>
    </p:spTree>
    <p:extLst>
      <p:ext uri="{BB962C8B-B14F-4D97-AF65-F5344CB8AC3E}">
        <p14:creationId xmlns:p14="http://schemas.microsoft.com/office/powerpoint/2010/main" val="151168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EA132FD2-9B91-1641-A67A-CA4D06138E8E}"/>
              </a:ext>
            </a:extLst>
          </p:cNvPr>
          <p:cNvSpPr>
            <a:spLocks noGrp="1"/>
          </p:cNvSpPr>
          <p:nvPr>
            <p:ph type="title"/>
          </p:nvPr>
        </p:nvSpPr>
        <p:spPr/>
        <p:txBody>
          <a:bodyPr>
            <a:normAutofit fontScale="90000"/>
          </a:bodyPr>
          <a:lstStyle/>
          <a:p>
            <a:r>
              <a:rPr lang="en-US" altLang="en-US">
                <a:ea typeface="ＭＳ Ｐゴシック" panose="020B0600070205080204" pitchFamily="34" charset="-128"/>
              </a:rPr>
              <a:t>DNA/RNA  made of</a:t>
            </a:r>
            <a:r>
              <a:rPr lang="en-US" altLang="en-US" u="sng">
                <a:ea typeface="ＭＳ Ｐゴシック" panose="020B0600070205080204" pitchFamily="34" charset="-128"/>
              </a:rPr>
              <a:t> linked </a:t>
            </a:r>
            <a:r>
              <a:rPr lang="en-US" altLang="en-US">
                <a:ea typeface="ＭＳ Ｐゴシック" panose="020B0600070205080204" pitchFamily="34" charset="-128"/>
              </a:rPr>
              <a:t>nucleotides</a:t>
            </a:r>
          </a:p>
        </p:txBody>
      </p:sp>
      <p:sp>
        <p:nvSpPr>
          <p:cNvPr id="43010" name="Content Placeholder 2">
            <a:extLst>
              <a:ext uri="{FF2B5EF4-FFF2-40B4-BE49-F238E27FC236}">
                <a16:creationId xmlns:a16="http://schemas.microsoft.com/office/drawing/2014/main" id="{9C66C9D9-8FA0-2B47-99E5-DE98EB6D1CD0}"/>
              </a:ext>
            </a:extLst>
          </p:cNvPr>
          <p:cNvSpPr>
            <a:spLocks noGrp="1"/>
          </p:cNvSpPr>
          <p:nvPr>
            <p:ph idx="1"/>
          </p:nvPr>
        </p:nvSpPr>
        <p:spPr/>
        <p:txBody>
          <a:bodyPr/>
          <a:lstStyle/>
          <a:p>
            <a:r>
              <a:rPr lang="en-US" altLang="en-US">
                <a:ea typeface="ＭＳ Ｐゴシック" panose="020B0600070205080204" pitchFamily="34" charset="-128"/>
              </a:rPr>
              <a:t>Specific type of linkage joins adjacent nucleotides</a:t>
            </a:r>
          </a:p>
          <a:p>
            <a:pPr lvl="1"/>
            <a:r>
              <a:rPr lang="en-US" altLang="en-US">
                <a:ea typeface="ＭＳ Ｐゴシック" panose="020B0600070205080204" pitchFamily="34" charset="-128"/>
              </a:rPr>
              <a:t>5</a:t>
            </a:r>
            <a:r>
              <a:rPr lang="ja-JP" altLang="en-US">
                <a:ea typeface="ＭＳ Ｐゴシック" panose="020B0600070205080204" pitchFamily="34" charset="-128"/>
              </a:rPr>
              <a:t>’</a:t>
            </a:r>
            <a:r>
              <a:rPr lang="en-US" altLang="ja-JP">
                <a:ea typeface="ＭＳ Ｐゴシック" panose="020B0600070205080204" pitchFamily="34" charset="-128"/>
              </a:rPr>
              <a:t> carbon of one nucleotide forms a linkage to the 3</a:t>
            </a:r>
            <a:r>
              <a:rPr lang="ja-JP" altLang="en-US">
                <a:ea typeface="ＭＳ Ｐゴシック" panose="020B0600070205080204" pitchFamily="34" charset="-128"/>
              </a:rPr>
              <a:t>’</a:t>
            </a:r>
            <a:r>
              <a:rPr lang="en-US" altLang="ja-JP">
                <a:ea typeface="ＭＳ Ｐゴシック" panose="020B0600070205080204" pitchFamily="34" charset="-128"/>
              </a:rPr>
              <a:t> carbon of the adjacent nucleotide</a:t>
            </a:r>
          </a:p>
          <a:p>
            <a:pPr lvl="1"/>
            <a:endParaRPr lang="en-US" altLang="en-US">
              <a:ea typeface="ＭＳ Ｐゴシック" panose="020B0600070205080204" pitchFamily="34" charset="-128"/>
            </a:endParaRPr>
          </a:p>
          <a:p>
            <a:pPr lvl="2"/>
            <a:r>
              <a:rPr lang="en-US" altLang="en-US">
                <a:ea typeface="ＭＳ Ｐゴシック" panose="020B0600070205080204" pitchFamily="34" charset="-128"/>
              </a:rPr>
              <a:t>Phosphate links 2 nucleotides in a </a:t>
            </a:r>
            <a:r>
              <a:rPr lang="en-US" altLang="en-US" b="1" u="sng">
                <a:ea typeface="ＭＳ Ｐゴシック" panose="020B0600070205080204" pitchFamily="34" charset="-128"/>
              </a:rPr>
              <a:t>phophodiester bond</a:t>
            </a:r>
          </a:p>
        </p:txBody>
      </p:sp>
    </p:spTree>
    <p:extLst>
      <p:ext uri="{BB962C8B-B14F-4D97-AF65-F5344CB8AC3E}">
        <p14:creationId xmlns:p14="http://schemas.microsoft.com/office/powerpoint/2010/main" val="200758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0">
            <a:extLst>
              <a:ext uri="{FF2B5EF4-FFF2-40B4-BE49-F238E27FC236}">
                <a16:creationId xmlns:a16="http://schemas.microsoft.com/office/drawing/2014/main" id="{EEDB1D02-C725-D24C-B47B-A84F8FB3F38C}"/>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n-US" sz="1200" b="1">
                <a:solidFill>
                  <a:srgbClr val="D53D21"/>
                </a:solidFill>
                <a:latin typeface="Arial" panose="020B0604020202020204" pitchFamily="34" charset="0"/>
                <a:cs typeface="Arial" panose="020B0604020202020204" pitchFamily="34" charset="0"/>
              </a:rPr>
              <a:t>Figure 10.12</a:t>
            </a:r>
          </a:p>
        </p:txBody>
      </p:sp>
      <p:pic>
        <p:nvPicPr>
          <p:cNvPr id="44034" name="Picture 11" descr="10_12Figure-L.jpg                                              002A77BEMacintosh HD                   ABA78158:">
            <a:extLst>
              <a:ext uri="{FF2B5EF4-FFF2-40B4-BE49-F238E27FC236}">
                <a16:creationId xmlns:a16="http://schemas.microsoft.com/office/drawing/2014/main" id="{81BEDB32-A92C-D84C-8BB0-625F29798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012950" y="382588"/>
            <a:ext cx="5160963"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3">
            <a:extLst>
              <a:ext uri="{FF2B5EF4-FFF2-40B4-BE49-F238E27FC236}">
                <a16:creationId xmlns:a16="http://schemas.microsoft.com/office/drawing/2014/main" id="{BE1C31BC-8696-DC41-A727-433C710527A0}"/>
              </a:ext>
            </a:extLst>
          </p:cNvPr>
          <p:cNvSpPr txBox="1">
            <a:spLocks noChangeArrowheads="1"/>
          </p:cNvSpPr>
          <p:nvPr/>
        </p:nvSpPr>
        <p:spPr bwMode="auto">
          <a:xfrm>
            <a:off x="76200" y="14874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latin typeface="Arial" panose="020B0604020202020204" pitchFamily="34" charset="0"/>
                <a:cs typeface="Arial" panose="020B0604020202020204" pitchFamily="34" charset="0"/>
              </a:rPr>
              <a:t>Result is a 5</a:t>
            </a:r>
            <a:r>
              <a:rPr lang="ja-JP" altLang="en-US" sz="1800">
                <a:latin typeface="Arial" panose="020B0604020202020204" pitchFamily="34" charset="0"/>
                <a:cs typeface="Arial" panose="020B0604020202020204" pitchFamily="34" charset="0"/>
              </a:rPr>
              <a:t>’</a:t>
            </a:r>
            <a:r>
              <a:rPr lang="en-US" altLang="ja-JP" sz="1800">
                <a:latin typeface="Arial" panose="020B0604020202020204" pitchFamily="34" charset="0"/>
                <a:cs typeface="Arial" panose="020B0604020202020204" pitchFamily="34" charset="0"/>
              </a:rPr>
              <a:t>-3</a:t>
            </a:r>
            <a:r>
              <a:rPr lang="ja-JP" altLang="en-US" sz="1800">
                <a:latin typeface="Arial" panose="020B0604020202020204" pitchFamily="34" charset="0"/>
                <a:cs typeface="Arial" panose="020B0604020202020204" pitchFamily="34" charset="0"/>
              </a:rPr>
              <a:t>’</a:t>
            </a:r>
            <a:r>
              <a:rPr lang="en-US" altLang="ja-JP" sz="1800">
                <a:latin typeface="Arial" panose="020B0604020202020204" pitchFamily="34" charset="0"/>
                <a:cs typeface="Arial" panose="020B0604020202020204" pitchFamily="34" charset="0"/>
              </a:rPr>
              <a:t> linkage and a molecule with 5</a:t>
            </a:r>
            <a:r>
              <a:rPr lang="ja-JP" altLang="en-US" sz="1800">
                <a:latin typeface="Arial" panose="020B0604020202020204" pitchFamily="34" charset="0"/>
                <a:cs typeface="Arial" panose="020B0604020202020204" pitchFamily="34" charset="0"/>
              </a:rPr>
              <a:t>’</a:t>
            </a:r>
            <a:r>
              <a:rPr lang="en-US" altLang="ja-JP" sz="1800">
                <a:latin typeface="Arial" panose="020B0604020202020204" pitchFamily="34" charset="0"/>
                <a:cs typeface="Arial" panose="020B0604020202020204" pitchFamily="34" charset="0"/>
              </a:rPr>
              <a:t> and 3</a:t>
            </a:r>
            <a:r>
              <a:rPr lang="ja-JP" altLang="en-US" sz="1800">
                <a:latin typeface="Arial" panose="020B0604020202020204" pitchFamily="34" charset="0"/>
                <a:cs typeface="Arial" panose="020B0604020202020204" pitchFamily="34" charset="0"/>
              </a:rPr>
              <a:t>’</a:t>
            </a:r>
            <a:r>
              <a:rPr lang="en-US" altLang="ja-JP" sz="1800">
                <a:latin typeface="Arial" panose="020B0604020202020204" pitchFamily="34" charset="0"/>
                <a:cs typeface="Arial" panose="020B0604020202020204" pitchFamily="34" charset="0"/>
              </a:rPr>
              <a:t> ends.</a:t>
            </a:r>
            <a:endParaRPr lang="en-US" altLang="en-US" sz="1800">
              <a:latin typeface="Arial" panose="020B0604020202020204" pitchFamily="34" charset="0"/>
              <a:cs typeface="Arial" panose="020B0604020202020204" pitchFamily="34" charset="0"/>
            </a:endParaRPr>
          </a:p>
        </p:txBody>
      </p:sp>
      <p:sp>
        <p:nvSpPr>
          <p:cNvPr id="44036" name="TextBox 4">
            <a:extLst>
              <a:ext uri="{FF2B5EF4-FFF2-40B4-BE49-F238E27FC236}">
                <a16:creationId xmlns:a16="http://schemas.microsoft.com/office/drawing/2014/main" id="{69E8A2FF-472B-9D4E-BFD3-278847714149}"/>
              </a:ext>
            </a:extLst>
          </p:cNvPr>
          <p:cNvSpPr txBox="1">
            <a:spLocks noChangeArrowheads="1"/>
          </p:cNvSpPr>
          <p:nvPr/>
        </p:nvSpPr>
        <p:spPr bwMode="auto">
          <a:xfrm>
            <a:off x="228600" y="5638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a:latin typeface="Arial" panose="020B0604020202020204" pitchFamily="34" charset="0"/>
                <a:cs typeface="Arial" panose="020B0604020202020204" pitchFamily="34" charset="0"/>
              </a:rPr>
              <a:t>A strand of DNA/RNA</a:t>
            </a:r>
          </a:p>
        </p:txBody>
      </p:sp>
    </p:spTree>
    <p:extLst>
      <p:ext uri="{BB962C8B-B14F-4D97-AF65-F5344CB8AC3E}">
        <p14:creationId xmlns:p14="http://schemas.microsoft.com/office/powerpoint/2010/main" val="341328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a:latin typeface="Calibri" charset="0"/>
              <a:ea typeface="MS PGothic" charset="0"/>
            </a:endParaRPr>
          </a:p>
        </p:txBody>
      </p:sp>
      <p:sp>
        <p:nvSpPr>
          <p:cNvPr id="40962" name="Content Placeholder 2"/>
          <p:cNvSpPr>
            <a:spLocks noGrp="1"/>
          </p:cNvSpPr>
          <p:nvPr>
            <p:ph idx="1"/>
          </p:nvPr>
        </p:nvSpPr>
        <p:spPr/>
        <p:txBody>
          <a:bodyPr>
            <a:normAutofit lnSpcReduction="10000"/>
          </a:bodyPr>
          <a:lstStyle/>
          <a:p>
            <a:r>
              <a:rPr lang="en-US">
                <a:latin typeface="Calibri" charset="0"/>
                <a:ea typeface="MS PGothic" charset="0"/>
              </a:rPr>
              <a:t>The most recently added nucleotide in the strand leaves a free 3’ OH group to continue the building of the strand.</a:t>
            </a:r>
          </a:p>
          <a:p>
            <a:endParaRPr lang="en-US">
              <a:latin typeface="Calibri" charset="0"/>
              <a:ea typeface="MS PGothic" charset="0"/>
            </a:endParaRPr>
          </a:p>
          <a:p>
            <a:r>
              <a:rPr lang="en-US">
                <a:latin typeface="Calibri" charset="0"/>
                <a:ea typeface="MS PGothic" charset="0"/>
              </a:rPr>
              <a:t>The building blocks are always dN</a:t>
            </a:r>
            <a:r>
              <a:rPr lang="en-US" u="sng">
                <a:latin typeface="Calibri" charset="0"/>
                <a:ea typeface="MS PGothic" charset="0"/>
              </a:rPr>
              <a:t>T</a:t>
            </a:r>
            <a:r>
              <a:rPr lang="en-US">
                <a:latin typeface="Calibri" charset="0"/>
                <a:ea typeface="MS PGothic" charset="0"/>
              </a:rPr>
              <a:t>Ps (the previous figure does not make this clear)</a:t>
            </a:r>
          </a:p>
          <a:p>
            <a:endParaRPr lang="en-US">
              <a:latin typeface="Calibri" charset="0"/>
              <a:ea typeface="MS PGothic" charset="0"/>
            </a:endParaRPr>
          </a:p>
          <a:p>
            <a:r>
              <a:rPr lang="en-US">
                <a:latin typeface="Calibri" charset="0"/>
                <a:ea typeface="MS PGothic" charset="0"/>
              </a:rPr>
              <a:t>The formation of a new ester bond results in the formation of water.</a:t>
            </a:r>
          </a:p>
        </p:txBody>
      </p:sp>
    </p:spTree>
    <p:extLst>
      <p:ext uri="{BB962C8B-B14F-4D97-AF65-F5344CB8AC3E}">
        <p14:creationId xmlns:p14="http://schemas.microsoft.com/office/powerpoint/2010/main" val="2010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112963"/>
            <a:ext cx="5148262" cy="385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TextBox 4"/>
          <p:cNvSpPr txBox="1">
            <a:spLocks noChangeArrowheads="1"/>
          </p:cNvSpPr>
          <p:nvPr/>
        </p:nvSpPr>
        <p:spPr bwMode="auto">
          <a:xfrm>
            <a:off x="790575" y="161925"/>
            <a:ext cx="7210425"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One nucleotide is linked to it’s neighbor in a nucleic acid </a:t>
            </a:r>
            <a:r>
              <a:rPr lang="en-US" b="1" i="1"/>
              <a:t>strand</a:t>
            </a:r>
            <a:r>
              <a:rPr lang="en-US"/>
              <a:t> by formation of ester linkages.  The phopsphate group on the 5’ carbon of one nucleotide becomes linked to the OH group on the 3’ carbon of another nucleotide.</a:t>
            </a:r>
          </a:p>
        </p:txBody>
      </p:sp>
    </p:spTree>
    <p:extLst>
      <p:ext uri="{BB962C8B-B14F-4D97-AF65-F5344CB8AC3E}">
        <p14:creationId xmlns:p14="http://schemas.microsoft.com/office/powerpoint/2010/main" val="106294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p:txBody>
          <a:bodyPr/>
          <a:lstStyle/>
          <a:p>
            <a:r>
              <a:rPr lang="en-US" dirty="0"/>
              <a:t>Look for lab documents for this week’s lab on the website.  Be sure to have your lab journal with you and ready to use. Read and be ready for pre-lab questions. </a:t>
            </a:r>
          </a:p>
          <a:p>
            <a:endParaRPr lang="en-US" dirty="0"/>
          </a:p>
          <a:p>
            <a:r>
              <a:rPr lang="en-US" dirty="0"/>
              <a:t>Lab 1—Bacterial transformation---DNA is the genetic material/gene expression regulation</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US">
              <a:latin typeface="Calibri" charset="0"/>
              <a:ea typeface="MS PGothic" charset="0"/>
            </a:endParaRPr>
          </a:p>
        </p:txBody>
      </p:sp>
      <p:sp>
        <p:nvSpPr>
          <p:cNvPr id="43010" name="Content Placeholder 2"/>
          <p:cNvSpPr>
            <a:spLocks noGrp="1"/>
          </p:cNvSpPr>
          <p:nvPr>
            <p:ph idx="1"/>
          </p:nvPr>
        </p:nvSpPr>
        <p:spPr>
          <a:xfrm>
            <a:off x="457200" y="1600200"/>
            <a:ext cx="8229600" cy="5105400"/>
          </a:xfrm>
        </p:spPr>
        <p:txBody>
          <a:bodyPr>
            <a:normAutofit lnSpcReduction="10000"/>
          </a:bodyPr>
          <a:lstStyle/>
          <a:p>
            <a:r>
              <a:rPr lang="en-US">
                <a:latin typeface="Calibri" charset="0"/>
                <a:ea typeface="MS PGothic" charset="0"/>
              </a:rPr>
              <a:t>RNA exists as a single strand* of nucleotides</a:t>
            </a:r>
          </a:p>
          <a:p>
            <a:endParaRPr lang="en-US">
              <a:latin typeface="Calibri" charset="0"/>
              <a:ea typeface="MS PGothic" charset="0"/>
            </a:endParaRPr>
          </a:p>
          <a:p>
            <a:r>
              <a:rPr lang="en-US">
                <a:latin typeface="Calibri" charset="0"/>
                <a:ea typeface="MS PGothic" charset="0"/>
              </a:rPr>
              <a:t>DNA is a double strand of nucleotides</a:t>
            </a:r>
          </a:p>
          <a:p>
            <a:pPr lvl="1"/>
            <a:r>
              <a:rPr lang="en-US">
                <a:latin typeface="Calibri" charset="0"/>
                <a:ea typeface="MS PGothic" charset="0"/>
              </a:rPr>
              <a:t>Strands are connected via non-covalent bonds between specific bases.</a:t>
            </a:r>
          </a:p>
          <a:p>
            <a:pPr lvl="2"/>
            <a:r>
              <a:rPr lang="en-US">
                <a:latin typeface="Calibri" charset="0"/>
                <a:ea typeface="MS PGothic" charset="0"/>
              </a:rPr>
              <a:t>Adenine bonds to Thymine</a:t>
            </a:r>
          </a:p>
          <a:p>
            <a:pPr lvl="2"/>
            <a:r>
              <a:rPr lang="en-US">
                <a:latin typeface="Calibri" charset="0"/>
                <a:ea typeface="MS PGothic" charset="0"/>
              </a:rPr>
              <a:t>Cytosine bonds to Guanine</a:t>
            </a:r>
          </a:p>
          <a:p>
            <a:pPr lvl="2"/>
            <a:endParaRPr lang="en-US">
              <a:latin typeface="Calibri" charset="0"/>
              <a:ea typeface="MS PGothic" charset="0"/>
            </a:endParaRPr>
          </a:p>
          <a:p>
            <a:pPr lvl="2">
              <a:buFont typeface="Arial" charset="0"/>
              <a:buNone/>
            </a:pPr>
            <a:r>
              <a:rPr lang="en-US">
                <a:latin typeface="Calibri" charset="0"/>
                <a:ea typeface="MS PGothic" charset="0"/>
              </a:rPr>
              <a:t>* adenine and uracil (and cytosine and guanine) can form bonds in regions of an RNA single strand or in DNA-RNA hybrids.</a:t>
            </a:r>
          </a:p>
          <a:p>
            <a:pPr lvl="1"/>
            <a:endParaRPr lang="en-US">
              <a:latin typeface="Calibri" charset="0"/>
              <a:ea typeface="MS PGothic" charset="0"/>
            </a:endParaRPr>
          </a:p>
        </p:txBody>
      </p:sp>
      <p:sp>
        <p:nvSpPr>
          <p:cNvPr id="4" name="Right Brace 3"/>
          <p:cNvSpPr/>
          <p:nvPr/>
        </p:nvSpPr>
        <p:spPr>
          <a:xfrm>
            <a:off x="5029200" y="4419600"/>
            <a:ext cx="304800" cy="7620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43012" name="TextBox 4"/>
          <p:cNvSpPr txBox="1">
            <a:spLocks noChangeArrowheads="1"/>
          </p:cNvSpPr>
          <p:nvPr/>
        </p:nvSpPr>
        <p:spPr bwMode="auto">
          <a:xfrm>
            <a:off x="5334000" y="4583113"/>
            <a:ext cx="3505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latin typeface="Arial" charset="0"/>
                <a:cs typeface="Arial" charset="0"/>
              </a:rPr>
              <a:t>Complementary base pairing</a:t>
            </a:r>
          </a:p>
        </p:txBody>
      </p:sp>
    </p:spTree>
    <p:extLst>
      <p:ext uri="{BB962C8B-B14F-4D97-AF65-F5344CB8AC3E}">
        <p14:creationId xmlns:p14="http://schemas.microsoft.com/office/powerpoint/2010/main" val="324029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10.14c</a:t>
            </a:r>
          </a:p>
        </p:txBody>
      </p:sp>
      <p:pic>
        <p:nvPicPr>
          <p:cNvPr id="44034" name="Picture 11" descr="10_14Figurec-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3670"/>
          <a:stretch>
            <a:fillRect/>
          </a:stretch>
        </p:blipFill>
        <p:spPr bwMode="auto">
          <a:xfrm>
            <a:off x="319088" y="803275"/>
            <a:ext cx="8548687" cy="525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96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r>
              <a:rPr lang="en-US">
                <a:latin typeface="Calibri" charset="0"/>
                <a:ea typeface="MS PGothic" charset="0"/>
              </a:rPr>
              <a:t>(How do we know)?  Determining DNA structure…</a:t>
            </a:r>
          </a:p>
        </p:txBody>
      </p:sp>
      <p:sp>
        <p:nvSpPr>
          <p:cNvPr id="46082" name="Content Placeholder 2"/>
          <p:cNvSpPr>
            <a:spLocks noGrp="1"/>
          </p:cNvSpPr>
          <p:nvPr>
            <p:ph idx="1"/>
          </p:nvPr>
        </p:nvSpPr>
        <p:spPr/>
        <p:txBody>
          <a:bodyPr/>
          <a:lstStyle/>
          <a:p>
            <a:r>
              <a:rPr lang="en-US" dirty="0">
                <a:latin typeface="Calibri" charset="0"/>
                <a:ea typeface="MS PGothic" charset="0"/>
              </a:rPr>
              <a:t>Double helix is  65  years old!! (knowledge of DNA structure)</a:t>
            </a:r>
          </a:p>
          <a:p>
            <a:endParaRPr lang="en-US" dirty="0">
              <a:latin typeface="Calibri" charset="0"/>
              <a:ea typeface="MS PGothic" charset="0"/>
            </a:endParaRPr>
          </a:p>
          <a:p>
            <a:pPr lvl="1"/>
            <a:r>
              <a:rPr lang="en-US" dirty="0">
                <a:latin typeface="Calibri" charset="0"/>
                <a:ea typeface="MS PGothic" charset="0"/>
              </a:rPr>
              <a:t>Watson and Crick got most of the glory…but the discovery of the structure was a group effort.</a:t>
            </a:r>
          </a:p>
        </p:txBody>
      </p:sp>
    </p:spTree>
    <p:extLst>
      <p:ext uri="{BB962C8B-B14F-4D97-AF65-F5344CB8AC3E}">
        <p14:creationId xmlns:p14="http://schemas.microsoft.com/office/powerpoint/2010/main" val="49557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Calibri" charset="0"/>
                <a:ea typeface="MS PGothic" charset="0"/>
              </a:rPr>
              <a:t>Biochemical studies…</a:t>
            </a:r>
          </a:p>
        </p:txBody>
      </p:sp>
      <p:sp>
        <p:nvSpPr>
          <p:cNvPr id="47106" name="Content Placeholder 2"/>
          <p:cNvSpPr>
            <a:spLocks noGrp="1"/>
          </p:cNvSpPr>
          <p:nvPr>
            <p:ph idx="1"/>
          </p:nvPr>
        </p:nvSpPr>
        <p:spPr/>
        <p:txBody>
          <a:bodyPr/>
          <a:lstStyle/>
          <a:p>
            <a:r>
              <a:rPr lang="en-US">
                <a:latin typeface="Calibri" charset="0"/>
                <a:ea typeface="MS PGothic" charset="0"/>
              </a:rPr>
              <a:t>Erwin Chargaff—studied DNA by base composition.</a:t>
            </a:r>
          </a:p>
          <a:p>
            <a:endParaRPr lang="en-US">
              <a:latin typeface="Calibri" charset="0"/>
              <a:ea typeface="MS PGothic" charset="0"/>
            </a:endParaRPr>
          </a:p>
          <a:p>
            <a:pPr lvl="1"/>
            <a:r>
              <a:rPr lang="en-US">
                <a:latin typeface="Calibri" charset="0"/>
                <a:ea typeface="MS PGothic" charset="0"/>
              </a:rPr>
              <a:t>Noted roughly equal concentrations of:</a:t>
            </a:r>
          </a:p>
          <a:p>
            <a:pPr lvl="2"/>
            <a:r>
              <a:rPr lang="en-US">
                <a:latin typeface="Calibri" charset="0"/>
                <a:ea typeface="MS PGothic" charset="0"/>
              </a:rPr>
              <a:t>Purines and Pyrimidines</a:t>
            </a:r>
          </a:p>
          <a:p>
            <a:pPr lvl="2"/>
            <a:r>
              <a:rPr lang="en-US">
                <a:latin typeface="Calibri" charset="0"/>
                <a:ea typeface="MS PGothic" charset="0"/>
              </a:rPr>
              <a:t>Specifically:  [A] = [T] 	and [C] =[G]</a:t>
            </a:r>
          </a:p>
          <a:p>
            <a:pPr lvl="2">
              <a:buFont typeface="Arial" charset="0"/>
              <a:buNone/>
            </a:pPr>
            <a:r>
              <a:rPr lang="en-US">
                <a:latin typeface="Calibri" charset="0"/>
                <a:ea typeface="MS PGothic" charset="0"/>
              </a:rPr>
              <a:t>				</a:t>
            </a:r>
          </a:p>
        </p:txBody>
      </p:sp>
    </p:spTree>
    <p:extLst>
      <p:ext uri="{BB962C8B-B14F-4D97-AF65-F5344CB8AC3E}">
        <p14:creationId xmlns:p14="http://schemas.microsoft.com/office/powerpoint/2010/main" val="362674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a:latin typeface="Calibri" charset="0"/>
              <a:ea typeface="MS PGothic" charset="0"/>
            </a:endParaRPr>
          </a:p>
        </p:txBody>
      </p:sp>
      <p:sp>
        <p:nvSpPr>
          <p:cNvPr id="48130" name="Content Placeholder 2"/>
          <p:cNvSpPr>
            <a:spLocks noGrp="1"/>
          </p:cNvSpPr>
          <p:nvPr>
            <p:ph idx="1"/>
          </p:nvPr>
        </p:nvSpPr>
        <p:spPr/>
        <p:txBody>
          <a:bodyPr/>
          <a:lstStyle/>
          <a:p>
            <a:pPr lvl="1">
              <a:buFont typeface="Arial" charset="0"/>
              <a:buNone/>
            </a:pPr>
            <a:r>
              <a:rPr lang="en-US">
                <a:latin typeface="Calibri" charset="0"/>
                <a:ea typeface="MS PGothic" charset="0"/>
              </a:rPr>
              <a:t>Suggested 1:1 interactions of specific bases.</a:t>
            </a:r>
          </a:p>
          <a:p>
            <a:pPr lvl="1">
              <a:buFont typeface="Arial" charset="0"/>
              <a:buNone/>
            </a:pPr>
            <a:r>
              <a:rPr lang="en-US">
                <a:latin typeface="Calibri" charset="0"/>
                <a:ea typeface="MS PGothic" charset="0"/>
              </a:rPr>
              <a:t>	A-T 	and  G-C</a:t>
            </a:r>
          </a:p>
          <a:p>
            <a:pPr lvl="1">
              <a:buFont typeface="Arial" charset="0"/>
              <a:buNone/>
            </a:pPr>
            <a:endParaRPr lang="en-US">
              <a:latin typeface="Calibri" charset="0"/>
              <a:ea typeface="MS PGothic" charset="0"/>
            </a:endParaRPr>
          </a:p>
          <a:p>
            <a:pPr lvl="1">
              <a:buFont typeface="Arial" charset="0"/>
              <a:buNone/>
            </a:pPr>
            <a:endParaRPr lang="en-US">
              <a:latin typeface="Calibri" charset="0"/>
              <a:ea typeface="MS PGothic" charset="0"/>
            </a:endParaRPr>
          </a:p>
          <a:p>
            <a:pPr lvl="1">
              <a:buFont typeface="Arial" charset="0"/>
              <a:buNone/>
            </a:pPr>
            <a:r>
              <a:rPr lang="en-US">
                <a:latin typeface="Calibri" charset="0"/>
                <a:ea typeface="MS PGothic" charset="0"/>
              </a:rPr>
              <a:t>Interestingly---different species have different base compositions---Some are more A/T rich  some are more G/C rich.</a:t>
            </a:r>
          </a:p>
        </p:txBody>
      </p:sp>
    </p:spTree>
    <p:extLst>
      <p:ext uri="{BB962C8B-B14F-4D97-AF65-F5344CB8AC3E}">
        <p14:creationId xmlns:p14="http://schemas.microsoft.com/office/powerpoint/2010/main" val="136490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Table 10.3</a:t>
            </a:r>
          </a:p>
        </p:txBody>
      </p:sp>
      <p:pic>
        <p:nvPicPr>
          <p:cNvPr id="49154" name="Picture 11" descr="10_T03Tabl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76200" y="762000"/>
            <a:ext cx="8532813" cy="53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p:cNvSpPr/>
          <p:nvPr/>
        </p:nvSpPr>
        <p:spPr>
          <a:xfrm>
            <a:off x="2057400" y="3276600"/>
            <a:ext cx="15240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Oval 4"/>
          <p:cNvSpPr/>
          <p:nvPr/>
        </p:nvSpPr>
        <p:spPr>
          <a:xfrm>
            <a:off x="3886200" y="3276600"/>
            <a:ext cx="15240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9157" name="TextBox 5"/>
          <p:cNvSpPr txBox="1">
            <a:spLocks noChangeArrowheads="1"/>
          </p:cNvSpPr>
          <p:nvPr/>
        </p:nvSpPr>
        <p:spPr bwMode="auto">
          <a:xfrm>
            <a:off x="5181600" y="5486400"/>
            <a:ext cx="2514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600" b="1">
                <a:solidFill>
                  <a:srgbClr val="FF0000"/>
                </a:solidFill>
                <a:latin typeface="Arial" charset="0"/>
                <a:cs typeface="Arial" charset="0"/>
              </a:rPr>
              <a:t>(purines=pyrimidines)</a:t>
            </a:r>
          </a:p>
        </p:txBody>
      </p:sp>
      <p:sp>
        <p:nvSpPr>
          <p:cNvPr id="49158" name="TextBox 6"/>
          <p:cNvSpPr txBox="1">
            <a:spLocks noChangeArrowheads="1"/>
          </p:cNvSpPr>
          <p:nvPr/>
        </p:nvSpPr>
        <p:spPr bwMode="auto">
          <a:xfrm>
            <a:off x="7391400" y="5486400"/>
            <a:ext cx="1752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b="1">
                <a:solidFill>
                  <a:srgbClr val="FF0000"/>
                </a:solidFill>
                <a:latin typeface="Arial" charset="0"/>
                <a:cs typeface="Arial" charset="0"/>
              </a:rPr>
              <a:t>(A+T not = G +C)</a:t>
            </a:r>
          </a:p>
        </p:txBody>
      </p:sp>
    </p:spTree>
    <p:extLst>
      <p:ext uri="{BB962C8B-B14F-4D97-AF65-F5344CB8AC3E}">
        <p14:creationId xmlns:p14="http://schemas.microsoft.com/office/powerpoint/2010/main" val="159586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a typeface="MS PGothic" charset="0"/>
            </a:endParaRPr>
          </a:p>
        </p:txBody>
      </p:sp>
      <p:sp>
        <p:nvSpPr>
          <p:cNvPr id="51202" name="Content Placeholder 2"/>
          <p:cNvSpPr>
            <a:spLocks noGrp="1"/>
          </p:cNvSpPr>
          <p:nvPr>
            <p:ph idx="1"/>
          </p:nvPr>
        </p:nvSpPr>
        <p:spPr/>
        <p:txBody>
          <a:bodyPr>
            <a:normAutofit lnSpcReduction="10000"/>
          </a:bodyPr>
          <a:lstStyle/>
          <a:p>
            <a:r>
              <a:rPr lang="en-US">
                <a:latin typeface="Calibri" charset="0"/>
                <a:ea typeface="MS PGothic" charset="0"/>
              </a:rPr>
              <a:t>Details of 3-D structure came from X-ray </a:t>
            </a:r>
            <a:r>
              <a:rPr lang="en-US" b="1" i="1">
                <a:latin typeface="Calibri" charset="0"/>
                <a:ea typeface="MS PGothic" charset="0"/>
              </a:rPr>
              <a:t>diffraction</a:t>
            </a:r>
            <a:r>
              <a:rPr lang="en-US">
                <a:latin typeface="Calibri" charset="0"/>
                <a:ea typeface="MS PGothic" charset="0"/>
              </a:rPr>
              <a:t> or X-ray </a:t>
            </a:r>
            <a:r>
              <a:rPr lang="en-US" b="1" i="1">
                <a:latin typeface="Calibri" charset="0"/>
                <a:ea typeface="MS PGothic" charset="0"/>
              </a:rPr>
              <a:t>crystallography</a:t>
            </a:r>
            <a:r>
              <a:rPr lang="en-US">
                <a:latin typeface="Calibri" charset="0"/>
                <a:ea typeface="MS PGothic" charset="0"/>
              </a:rPr>
              <a:t> experiments/pictures</a:t>
            </a:r>
          </a:p>
          <a:p>
            <a:endParaRPr lang="en-US" u="sng">
              <a:latin typeface="Calibri" charset="0"/>
              <a:ea typeface="MS PGothic" charset="0"/>
            </a:endParaRPr>
          </a:p>
          <a:p>
            <a:pPr lvl="1"/>
            <a:r>
              <a:rPr lang="en-US">
                <a:latin typeface="Calibri" charset="0"/>
                <a:ea typeface="MS PGothic" charset="0"/>
              </a:rPr>
              <a:t>X-ray diffraction gives a pattern of dots which result from X-rays bouncing off of electrons of the substance being analyzed</a:t>
            </a:r>
          </a:p>
          <a:p>
            <a:pPr lvl="2"/>
            <a:r>
              <a:rPr lang="en-US">
                <a:latin typeface="Calibri" charset="0"/>
                <a:ea typeface="MS PGothic" charset="0"/>
              </a:rPr>
              <a:t>The more regular the pattern the more likely the structure is a symmetrical/repeated shape (the pattern for DNA resembled a helix)</a:t>
            </a:r>
          </a:p>
        </p:txBody>
      </p:sp>
    </p:spTree>
    <p:extLst>
      <p:ext uri="{BB962C8B-B14F-4D97-AF65-F5344CB8AC3E}">
        <p14:creationId xmlns:p14="http://schemas.microsoft.com/office/powerpoint/2010/main" val="308032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10.13</a:t>
            </a:r>
          </a:p>
        </p:txBody>
      </p:sp>
      <p:pic>
        <p:nvPicPr>
          <p:cNvPr id="52226" name="Picture 11" descr="10_13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68438" y="381000"/>
            <a:ext cx="6249987" cy="6097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59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MS PGothic" charset="0"/>
            </a:endParaRPr>
          </a:p>
        </p:txBody>
      </p:sp>
      <p:sp>
        <p:nvSpPr>
          <p:cNvPr id="54274" name="Content Placeholder 2"/>
          <p:cNvSpPr>
            <a:spLocks noGrp="1"/>
          </p:cNvSpPr>
          <p:nvPr>
            <p:ph idx="1"/>
          </p:nvPr>
        </p:nvSpPr>
        <p:spPr/>
        <p:txBody>
          <a:bodyPr/>
          <a:lstStyle/>
          <a:p>
            <a:r>
              <a:rPr lang="en-US">
                <a:latin typeface="Calibri" charset="0"/>
                <a:ea typeface="MS PGothic" charset="0"/>
              </a:rPr>
              <a:t>Many macromolecules have been studied with this method.  The substance to be imaged must be crystalized, but can be complexed with other molecules as well.</a:t>
            </a: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3930650"/>
            <a:ext cx="2786062" cy="223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TextBox 4"/>
          <p:cNvSpPr txBox="1">
            <a:spLocks noChangeArrowheads="1"/>
          </p:cNvSpPr>
          <p:nvPr/>
        </p:nvSpPr>
        <p:spPr bwMode="auto">
          <a:xfrm>
            <a:off x="909638" y="4449763"/>
            <a:ext cx="292258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Schematic of X-ray crystallograph of hemoglobin</a:t>
            </a:r>
          </a:p>
        </p:txBody>
      </p:sp>
    </p:spTree>
    <p:extLst>
      <p:ext uri="{BB962C8B-B14F-4D97-AF65-F5344CB8AC3E}">
        <p14:creationId xmlns:p14="http://schemas.microsoft.com/office/powerpoint/2010/main" val="323401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sz="4000">
                <a:latin typeface="Calibri" charset="0"/>
                <a:ea typeface="MS PGothic" charset="0"/>
              </a:rPr>
              <a:t>Many scientists used X-ray diffraction to try to solve DNA structure</a:t>
            </a:r>
          </a:p>
        </p:txBody>
      </p:sp>
      <p:sp>
        <p:nvSpPr>
          <p:cNvPr id="55298" name="Content Placeholder 2"/>
          <p:cNvSpPr>
            <a:spLocks noGrp="1"/>
          </p:cNvSpPr>
          <p:nvPr>
            <p:ph idx="1"/>
          </p:nvPr>
        </p:nvSpPr>
        <p:spPr/>
        <p:txBody>
          <a:bodyPr/>
          <a:lstStyle/>
          <a:p>
            <a:r>
              <a:rPr lang="en-US">
                <a:latin typeface="Calibri" charset="0"/>
                <a:ea typeface="MS PGothic" charset="0"/>
              </a:rPr>
              <a:t>Linus Pauling</a:t>
            </a:r>
          </a:p>
          <a:p>
            <a:r>
              <a:rPr lang="en-US">
                <a:latin typeface="Calibri" charset="0"/>
                <a:ea typeface="MS PGothic" charset="0"/>
              </a:rPr>
              <a:t>William Astbury</a:t>
            </a:r>
          </a:p>
          <a:p>
            <a:r>
              <a:rPr lang="en-US">
                <a:latin typeface="Calibri" charset="0"/>
                <a:ea typeface="MS PGothic" charset="0"/>
              </a:rPr>
              <a:t>Maurice Wilkins*</a:t>
            </a:r>
          </a:p>
          <a:p>
            <a:r>
              <a:rPr lang="en-US">
                <a:latin typeface="Calibri" charset="0"/>
                <a:ea typeface="MS PGothic" charset="0"/>
              </a:rPr>
              <a:t>Rosalind Franklin</a:t>
            </a:r>
          </a:p>
          <a:p>
            <a:r>
              <a:rPr lang="en-US">
                <a:latin typeface="Calibri" charset="0"/>
                <a:ea typeface="MS PGothic" charset="0"/>
              </a:rPr>
              <a:t>James Watson*</a:t>
            </a:r>
          </a:p>
          <a:p>
            <a:r>
              <a:rPr lang="en-US">
                <a:latin typeface="Calibri" charset="0"/>
                <a:ea typeface="MS PGothic" charset="0"/>
              </a:rPr>
              <a:t>Francis Crick*</a:t>
            </a:r>
          </a:p>
          <a:p>
            <a:pPr>
              <a:buFont typeface="Arial" charset="0"/>
              <a:buNone/>
            </a:pPr>
            <a:r>
              <a:rPr lang="en-US">
                <a:latin typeface="Calibri" charset="0"/>
                <a:ea typeface="MS PGothic" charset="0"/>
              </a:rPr>
              <a:t>*Awarded the nobel prize in 1962</a:t>
            </a:r>
          </a:p>
        </p:txBody>
      </p:sp>
    </p:spTree>
    <p:extLst>
      <p:ext uri="{BB962C8B-B14F-4D97-AF65-F5344CB8AC3E}">
        <p14:creationId xmlns:p14="http://schemas.microsoft.com/office/powerpoint/2010/main" val="323914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fontScale="92500" lnSpcReduction="20000"/>
          </a:bodyPr>
          <a:lstStyle/>
          <a:p>
            <a:r>
              <a:rPr lang="en-US" dirty="0"/>
              <a:t>In terms of cellular macromolecules, </a:t>
            </a:r>
            <a:r>
              <a:rPr lang="en-US" i="1" dirty="0"/>
              <a:t>why</a:t>
            </a:r>
            <a:r>
              <a:rPr lang="en-US" dirty="0"/>
              <a:t> is DNA less “versatile” than protein?  Why </a:t>
            </a:r>
            <a:r>
              <a:rPr lang="en-US" i="1" dirty="0"/>
              <a:t>should</a:t>
            </a:r>
            <a:r>
              <a:rPr lang="en-US" dirty="0"/>
              <a:t> DNA be less versatile than protein? </a:t>
            </a:r>
          </a:p>
          <a:p>
            <a:endParaRPr lang="en-US" dirty="0"/>
          </a:p>
          <a:p>
            <a:r>
              <a:rPr lang="en-US" dirty="0"/>
              <a:t>What is the central dogma of molecular biology? What are its exceptions?</a:t>
            </a:r>
          </a:p>
          <a:p>
            <a:pPr lvl="1"/>
            <a:r>
              <a:rPr lang="en-US" dirty="0"/>
              <a:t>One we did not discuss last time---</a:t>
            </a:r>
            <a:r>
              <a:rPr lang="en-US" b="1" dirty="0"/>
              <a:t>Prions</a:t>
            </a:r>
            <a:r>
              <a:rPr lang="en-US" dirty="0"/>
              <a:t>—the infectious agent causing diseases like scrapie (sheep), mad cow disease,  chronic wasting disease (deer, elk, moose) and </a:t>
            </a:r>
            <a:r>
              <a:rPr lang="en-US" dirty="0" err="1"/>
              <a:t>Creutzfeld</a:t>
            </a:r>
            <a:r>
              <a:rPr lang="en-US" dirty="0"/>
              <a:t>-Jacob disease and kuru (humans)</a:t>
            </a:r>
          </a:p>
          <a:p>
            <a:endParaRPr lang="en-US" dirty="0"/>
          </a:p>
          <a:p>
            <a:endParaRPr lang="en-US" dirty="0"/>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a:latin typeface="Calibri" charset="0"/>
              <a:ea typeface="MS PGothic" charset="0"/>
            </a:endParaRPr>
          </a:p>
        </p:txBody>
      </p:sp>
      <p:sp>
        <p:nvSpPr>
          <p:cNvPr id="56322" name="Content Placeholder 2"/>
          <p:cNvSpPr>
            <a:spLocks noGrp="1"/>
          </p:cNvSpPr>
          <p:nvPr>
            <p:ph idx="1"/>
          </p:nvPr>
        </p:nvSpPr>
        <p:spPr/>
        <p:txBody>
          <a:bodyPr/>
          <a:lstStyle/>
          <a:p>
            <a:r>
              <a:rPr lang="en-US">
                <a:latin typeface="Calibri" charset="0"/>
                <a:ea typeface="MS PGothic" charset="0"/>
              </a:rPr>
              <a:t>X-ray crystallography was a new science in the 1950s.  Watson and Crick were first to describe a structure that fit with both the biochemical data and the patter of scatter in the X-ray pictures.</a:t>
            </a:r>
          </a:p>
          <a:p>
            <a:endParaRPr lang="en-US">
              <a:latin typeface="Calibri" charset="0"/>
              <a:ea typeface="MS PGothic" charset="0"/>
            </a:endParaRPr>
          </a:p>
          <a:p>
            <a:r>
              <a:rPr lang="en-US">
                <a:latin typeface="Calibri" charset="0"/>
                <a:ea typeface="MS PGothic" charset="0"/>
              </a:rPr>
              <a:t>They described a right-handed helix and very specific dimensions</a:t>
            </a:r>
          </a:p>
        </p:txBody>
      </p:sp>
    </p:spTree>
    <p:extLst>
      <p:ext uri="{BB962C8B-B14F-4D97-AF65-F5344CB8AC3E}">
        <p14:creationId xmlns:p14="http://schemas.microsoft.com/office/powerpoint/2010/main" val="234975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10.14</a:t>
            </a:r>
          </a:p>
        </p:txBody>
      </p:sp>
      <p:pic>
        <p:nvPicPr>
          <p:cNvPr id="57346" name="Picture 11" descr="10_14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732"/>
          <a:stretch>
            <a:fillRect/>
          </a:stretch>
        </p:blipFill>
        <p:spPr bwMode="auto">
          <a:xfrm>
            <a:off x="2514600" y="533400"/>
            <a:ext cx="4235450" cy="571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Box 3"/>
          <p:cNvSpPr txBox="1">
            <a:spLocks noChangeArrowheads="1"/>
          </p:cNvSpPr>
          <p:nvPr/>
        </p:nvSpPr>
        <p:spPr bwMode="auto">
          <a:xfrm>
            <a:off x="228600" y="304800"/>
            <a:ext cx="2819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latin typeface="Arial" charset="0"/>
                <a:cs typeface="Arial" charset="0"/>
              </a:rPr>
              <a:t>The Watson-Crick Model</a:t>
            </a:r>
          </a:p>
          <a:p>
            <a:pPr eaLnBrk="1" hangingPunct="1"/>
            <a:r>
              <a:rPr lang="en-US">
                <a:latin typeface="Arial" charset="0"/>
                <a:cs typeface="Arial" charset="0"/>
              </a:rPr>
              <a:t>B-form DNA</a:t>
            </a:r>
          </a:p>
        </p:txBody>
      </p:sp>
      <p:sp>
        <p:nvSpPr>
          <p:cNvPr id="57348" name="TextBox 4"/>
          <p:cNvSpPr txBox="1">
            <a:spLocks noChangeArrowheads="1"/>
          </p:cNvSpPr>
          <p:nvPr/>
        </p:nvSpPr>
        <p:spPr bwMode="auto">
          <a:xfrm>
            <a:off x="152400" y="2438400"/>
            <a:ext cx="2362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latin typeface="Arial" charset="0"/>
                <a:cs typeface="Arial" charset="0"/>
              </a:rPr>
              <a:t>A=angstrom=</a:t>
            </a:r>
          </a:p>
          <a:p>
            <a:pPr eaLnBrk="1" hangingPunct="1"/>
            <a:r>
              <a:rPr lang="en-US">
                <a:latin typeface="Arial" charset="0"/>
                <a:cs typeface="Arial" charset="0"/>
              </a:rPr>
              <a:t>0.1nm</a:t>
            </a:r>
          </a:p>
        </p:txBody>
      </p:sp>
      <p:sp>
        <p:nvSpPr>
          <p:cNvPr id="6" name="Oval 5"/>
          <p:cNvSpPr/>
          <p:nvPr/>
        </p:nvSpPr>
        <p:spPr>
          <a:xfrm>
            <a:off x="304800" y="2438400"/>
            <a:ext cx="76200" cy="76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6"/>
          <p:cNvSpPr txBox="1">
            <a:spLocks noChangeArrowheads="1"/>
          </p:cNvSpPr>
          <p:nvPr/>
        </p:nvSpPr>
        <p:spPr bwMode="auto">
          <a:xfrm>
            <a:off x="2362200" y="2971800"/>
            <a:ext cx="838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b="1">
                <a:solidFill>
                  <a:srgbClr val="FF0000"/>
                </a:solidFill>
                <a:latin typeface="Arial" charset="0"/>
                <a:cs typeface="Arial" charset="0"/>
              </a:rPr>
              <a:t>3.4 nm</a:t>
            </a:r>
          </a:p>
        </p:txBody>
      </p:sp>
      <p:sp>
        <p:nvSpPr>
          <p:cNvPr id="57351" name="TextBox 7"/>
          <p:cNvSpPr txBox="1">
            <a:spLocks noChangeArrowheads="1"/>
          </p:cNvSpPr>
          <p:nvPr/>
        </p:nvSpPr>
        <p:spPr bwMode="auto">
          <a:xfrm>
            <a:off x="4495800" y="5483225"/>
            <a:ext cx="838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a:solidFill>
                  <a:srgbClr val="FF0000"/>
                </a:solidFill>
                <a:latin typeface="Arial" charset="0"/>
                <a:cs typeface="Arial" charset="0"/>
              </a:rPr>
              <a:t>.</a:t>
            </a:r>
            <a:r>
              <a:rPr lang="en-US" sz="1400" b="1">
                <a:solidFill>
                  <a:srgbClr val="FF0000"/>
                </a:solidFill>
                <a:latin typeface="Arial" charset="0"/>
                <a:cs typeface="Arial" charset="0"/>
              </a:rPr>
              <a:t>34 nm</a:t>
            </a:r>
          </a:p>
        </p:txBody>
      </p:sp>
    </p:spTree>
    <p:extLst>
      <p:ext uri="{BB962C8B-B14F-4D97-AF65-F5344CB8AC3E}">
        <p14:creationId xmlns:p14="http://schemas.microsoft.com/office/powerpoint/2010/main" val="250334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a:latin typeface="Calibri" charset="0"/>
              <a:ea typeface="MS PGothic" charset="0"/>
            </a:endParaRPr>
          </a:p>
        </p:txBody>
      </p:sp>
      <p:sp>
        <p:nvSpPr>
          <p:cNvPr id="59394" name="Content Placeholder 2"/>
          <p:cNvSpPr>
            <a:spLocks noGrp="1"/>
          </p:cNvSpPr>
          <p:nvPr>
            <p:ph idx="1"/>
          </p:nvPr>
        </p:nvSpPr>
        <p:spPr/>
        <p:txBody>
          <a:bodyPr>
            <a:normAutofit fontScale="85000" lnSpcReduction="10000"/>
          </a:bodyPr>
          <a:lstStyle/>
          <a:p>
            <a:r>
              <a:rPr lang="en-US" dirty="0">
                <a:latin typeface="Calibri" charset="0"/>
                <a:ea typeface="MS PGothic" charset="0"/>
              </a:rPr>
              <a:t>Read Watson and Crick</a:t>
            </a:r>
            <a:r>
              <a:rPr lang="ja-JP" altLang="en-US">
                <a:latin typeface="Calibri" charset="0"/>
                <a:ea typeface="MS PGothic" charset="0"/>
              </a:rPr>
              <a:t>’</a:t>
            </a:r>
            <a:r>
              <a:rPr lang="en-US" altLang="ja-JP" dirty="0">
                <a:latin typeface="Calibri" charset="0"/>
                <a:ea typeface="MS PGothic" charset="0"/>
              </a:rPr>
              <a:t>s  complete paper published in 1953 in </a:t>
            </a:r>
            <a:r>
              <a:rPr lang="en-US" altLang="ja-JP" i="1" dirty="0">
                <a:latin typeface="Calibri" charset="0"/>
                <a:ea typeface="MS PGothic" charset="0"/>
              </a:rPr>
              <a:t>Nature</a:t>
            </a:r>
            <a:r>
              <a:rPr lang="en-US" altLang="ja-JP" dirty="0">
                <a:latin typeface="Calibri" charset="0"/>
                <a:ea typeface="MS PGothic" charset="0"/>
              </a:rPr>
              <a:t> journal.</a:t>
            </a:r>
          </a:p>
          <a:p>
            <a:pPr marL="0" indent="0">
              <a:buNone/>
            </a:pPr>
            <a:r>
              <a:rPr lang="en-US" dirty="0">
                <a:latin typeface="Calibri" charset="0"/>
                <a:ea typeface="MS PGothic" charset="0"/>
              </a:rPr>
              <a:t>	P.255-ish of your text.</a:t>
            </a:r>
          </a:p>
          <a:p>
            <a:endParaRPr lang="en-US" dirty="0">
              <a:latin typeface="Calibri" charset="0"/>
              <a:ea typeface="MS PGothic" charset="0"/>
            </a:endParaRPr>
          </a:p>
          <a:p>
            <a:r>
              <a:rPr lang="en-US" dirty="0">
                <a:latin typeface="Calibri" charset="0"/>
                <a:ea typeface="MS PGothic" charset="0"/>
              </a:rPr>
              <a:t>Know the  main dimensional details of the W-C DNA model. (list in textbook)</a:t>
            </a:r>
          </a:p>
          <a:p>
            <a:endParaRPr lang="en-US" dirty="0">
              <a:latin typeface="Calibri" charset="0"/>
              <a:ea typeface="MS PGothic" charset="0"/>
            </a:endParaRPr>
          </a:p>
          <a:p>
            <a:r>
              <a:rPr lang="en-US" dirty="0">
                <a:latin typeface="Calibri" charset="0"/>
                <a:ea typeface="MS PGothic" charset="0"/>
              </a:rPr>
              <a:t>Please view---good science and enlightening—Decoding Watson.</a:t>
            </a:r>
          </a:p>
          <a:p>
            <a:r>
              <a:rPr lang="en-US" dirty="0">
                <a:latin typeface="Calibri" charset="0"/>
                <a:ea typeface="MS PGothic" charset="0"/>
                <a:hlinkClick r:id="rId2"/>
              </a:rPr>
              <a:t>https://www.pbs.org/video/decoding-watson-ua6jjx/</a:t>
            </a:r>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3193846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US">
              <a:latin typeface="Calibri" charset="0"/>
              <a:ea typeface="MS PGothic" charset="0"/>
            </a:endParaRPr>
          </a:p>
        </p:txBody>
      </p:sp>
      <p:sp>
        <p:nvSpPr>
          <p:cNvPr id="60418" name="Content Placeholder 2"/>
          <p:cNvSpPr>
            <a:spLocks noGrp="1"/>
          </p:cNvSpPr>
          <p:nvPr>
            <p:ph idx="1"/>
          </p:nvPr>
        </p:nvSpPr>
        <p:spPr/>
        <p:txBody>
          <a:bodyPr/>
          <a:lstStyle/>
          <a:p>
            <a:r>
              <a:rPr lang="en-US" dirty="0">
                <a:latin typeface="Calibri" charset="0"/>
                <a:ea typeface="MS PGothic" charset="0"/>
              </a:rPr>
              <a:t>B-DNA (also called Watson-Crick form) is the most common form of DNA in cells, but not the only structure that has been described using X-ray crystallography.</a:t>
            </a:r>
          </a:p>
          <a:p>
            <a:endParaRPr lang="en-US" dirty="0">
              <a:latin typeface="Calibri" charset="0"/>
              <a:ea typeface="MS PGothic" charset="0"/>
            </a:endParaRPr>
          </a:p>
          <a:p>
            <a:r>
              <a:rPr lang="en-US" dirty="0">
                <a:latin typeface="Calibri" charset="0"/>
                <a:ea typeface="MS PGothic" charset="0"/>
              </a:rPr>
              <a:t>Helical direction, # of bases in a turn of helix, helix diameter, shape of backbone can vary</a:t>
            </a:r>
          </a:p>
        </p:txBody>
      </p:sp>
    </p:spTree>
    <p:extLst>
      <p:ext uri="{BB962C8B-B14F-4D97-AF65-F5344CB8AC3E}">
        <p14:creationId xmlns:p14="http://schemas.microsoft.com/office/powerpoint/2010/main" val="193304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endParaRPr lang="en-US">
              <a:latin typeface="Calibri" charset="0"/>
              <a:ea typeface="MS PGothic" charset="0"/>
            </a:endParaRPr>
          </a:p>
        </p:txBody>
      </p:sp>
      <p:sp>
        <p:nvSpPr>
          <p:cNvPr id="61442" name="Content Placeholder 2"/>
          <p:cNvSpPr>
            <a:spLocks noGrp="1"/>
          </p:cNvSpPr>
          <p:nvPr>
            <p:ph idx="1"/>
          </p:nvPr>
        </p:nvSpPr>
        <p:spPr/>
        <p:txBody>
          <a:bodyPr/>
          <a:lstStyle/>
          <a:p>
            <a:r>
              <a:rPr lang="en-US">
                <a:latin typeface="Calibri" charset="0"/>
                <a:ea typeface="MS PGothic" charset="0"/>
              </a:rPr>
              <a:t>DNA can change shape due to dehydration, presence of ions, and specific base sequences.</a:t>
            </a:r>
          </a:p>
          <a:p>
            <a:endParaRPr lang="en-US">
              <a:latin typeface="Calibri" charset="0"/>
              <a:ea typeface="MS PGothic" charset="0"/>
            </a:endParaRPr>
          </a:p>
          <a:p>
            <a:r>
              <a:rPr lang="en-US">
                <a:latin typeface="Calibri" charset="0"/>
                <a:ea typeface="MS PGothic" charset="0"/>
              </a:rPr>
              <a:t>For example, Z-DNA forms readily when DNA contains G-C-G-C-G-C….  In order for base pairing to occur, the sugar-phosphate backbone makes sharp turns (zig-zag) pattern in a left turning helix.</a:t>
            </a:r>
          </a:p>
        </p:txBody>
      </p:sp>
    </p:spTree>
    <p:extLst>
      <p:ext uri="{BB962C8B-B14F-4D97-AF65-F5344CB8AC3E}">
        <p14:creationId xmlns:p14="http://schemas.microsoft.com/office/powerpoint/2010/main" val="119005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endParaRPr lang="en-US">
              <a:latin typeface="Calibri" charset="0"/>
              <a:ea typeface="MS PGothic" charset="0"/>
            </a:endParaRPr>
          </a:p>
        </p:txBody>
      </p:sp>
      <p:sp>
        <p:nvSpPr>
          <p:cNvPr id="62466" name="Content Placeholder 2"/>
          <p:cNvSpPr>
            <a:spLocks noGrp="1"/>
          </p:cNvSpPr>
          <p:nvPr>
            <p:ph idx="1"/>
          </p:nvPr>
        </p:nvSpPr>
        <p:spPr/>
        <p:txBody>
          <a:bodyPr>
            <a:normAutofit lnSpcReduction="10000"/>
          </a:bodyPr>
          <a:lstStyle/>
          <a:p>
            <a:r>
              <a:rPr lang="en-US">
                <a:latin typeface="Calibri" charset="0"/>
                <a:ea typeface="MS PGothic" charset="0"/>
              </a:rPr>
              <a:t>A-DNA forms when DNA is not surrounded by water.  It is a right handed helix, but wider, due to the increased number of bases in each turn of helix.</a:t>
            </a:r>
          </a:p>
          <a:p>
            <a:endParaRPr lang="en-US">
              <a:latin typeface="Calibri" charset="0"/>
              <a:ea typeface="MS PGothic" charset="0"/>
            </a:endParaRPr>
          </a:p>
          <a:p>
            <a:r>
              <a:rPr lang="en-US">
                <a:latin typeface="Calibri" charset="0"/>
                <a:ea typeface="MS PGothic" charset="0"/>
              </a:rPr>
              <a:t>Both A and Z-DNA are thought to exist in cells, under certain conditions or in certain regions of a chromosome, and may even affect gene expression</a:t>
            </a:r>
          </a:p>
        </p:txBody>
      </p:sp>
    </p:spTree>
    <p:extLst>
      <p:ext uri="{BB962C8B-B14F-4D97-AF65-F5344CB8AC3E}">
        <p14:creationId xmlns:p14="http://schemas.microsoft.com/office/powerpoint/2010/main" val="3298436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endParaRPr lang="en-US">
              <a:latin typeface="Calibri" charset="0"/>
              <a:ea typeface="MS PGothic" charset="0"/>
            </a:endParaRPr>
          </a:p>
        </p:txBody>
      </p:sp>
      <p:pic>
        <p:nvPicPr>
          <p:cNvPr id="634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 y="998538"/>
            <a:ext cx="8224838" cy="535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Content Placeholder 5"/>
          <p:cNvSpPr>
            <a:spLocks noGrp="1"/>
          </p:cNvSpPr>
          <p:nvPr>
            <p:ph idx="1"/>
          </p:nvPr>
        </p:nvSpPr>
        <p:spPr/>
        <p:txBody>
          <a:bodyPr/>
          <a:lstStyle/>
          <a:p>
            <a:endParaRPr lang="en-US">
              <a:latin typeface="Calibri" charset="0"/>
              <a:ea typeface="MS PGothic" charset="0"/>
            </a:endParaRPr>
          </a:p>
        </p:txBody>
      </p:sp>
      <p:sp>
        <p:nvSpPr>
          <p:cNvPr id="63492" name="TextBox 6"/>
          <p:cNvSpPr txBox="1">
            <a:spLocks noChangeArrowheads="1"/>
          </p:cNvSpPr>
          <p:nvPr/>
        </p:nvSpPr>
        <p:spPr bwMode="auto">
          <a:xfrm>
            <a:off x="919163" y="6357938"/>
            <a:ext cx="1836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A-DNA	</a:t>
            </a:r>
          </a:p>
        </p:txBody>
      </p:sp>
      <p:sp>
        <p:nvSpPr>
          <p:cNvPr id="63493" name="TextBox 7"/>
          <p:cNvSpPr txBox="1">
            <a:spLocks noChangeArrowheads="1"/>
          </p:cNvSpPr>
          <p:nvPr/>
        </p:nvSpPr>
        <p:spPr bwMode="auto">
          <a:xfrm>
            <a:off x="3787775" y="6127750"/>
            <a:ext cx="18367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B-DNA	</a:t>
            </a:r>
          </a:p>
        </p:txBody>
      </p:sp>
      <p:sp>
        <p:nvSpPr>
          <p:cNvPr id="63494" name="TextBox 8"/>
          <p:cNvSpPr txBox="1">
            <a:spLocks noChangeArrowheads="1"/>
          </p:cNvSpPr>
          <p:nvPr/>
        </p:nvSpPr>
        <p:spPr bwMode="auto">
          <a:xfrm>
            <a:off x="6735763" y="6235700"/>
            <a:ext cx="1838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z-DNA	</a:t>
            </a:r>
          </a:p>
        </p:txBody>
      </p:sp>
    </p:spTree>
    <p:extLst>
      <p:ext uri="{BB962C8B-B14F-4D97-AF65-F5344CB8AC3E}">
        <p14:creationId xmlns:p14="http://schemas.microsoft.com/office/powerpoint/2010/main" val="359003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1684-7BDC-1348-BDBF-70718BFB4FD0}"/>
              </a:ext>
            </a:extLst>
          </p:cNvPr>
          <p:cNvSpPr>
            <a:spLocks noGrp="1"/>
          </p:cNvSpPr>
          <p:nvPr>
            <p:ph type="title"/>
          </p:nvPr>
        </p:nvSpPr>
        <p:spPr/>
        <p:txBody>
          <a:bodyPr>
            <a:normAutofit fontScale="90000"/>
          </a:bodyPr>
          <a:lstStyle/>
          <a:p>
            <a:r>
              <a:rPr lang="en-US" dirty="0"/>
              <a:t>Prions—So Interesting!  Please read more	</a:t>
            </a:r>
          </a:p>
        </p:txBody>
      </p:sp>
      <p:sp>
        <p:nvSpPr>
          <p:cNvPr id="3" name="Content Placeholder 2">
            <a:extLst>
              <a:ext uri="{FF2B5EF4-FFF2-40B4-BE49-F238E27FC236}">
                <a16:creationId xmlns:a16="http://schemas.microsoft.com/office/drawing/2014/main" id="{8EC9C40F-7A0E-0F42-A099-4C8A63EE5423}"/>
              </a:ext>
            </a:extLst>
          </p:cNvPr>
          <p:cNvSpPr>
            <a:spLocks noGrp="1"/>
          </p:cNvSpPr>
          <p:nvPr>
            <p:ph idx="1"/>
          </p:nvPr>
        </p:nvSpPr>
        <p:spPr/>
        <p:txBody>
          <a:bodyPr/>
          <a:lstStyle/>
          <a:p>
            <a:endParaRPr lang="en-US" dirty="0"/>
          </a:p>
          <a:p>
            <a:pPr marL="0" indent="0">
              <a:buNone/>
            </a:pPr>
            <a:r>
              <a:rPr lang="en-US" dirty="0">
                <a:hlinkClick r:id="rId2"/>
              </a:rPr>
              <a:t>https://pdb101.rcsb.org/motm/101</a:t>
            </a:r>
            <a:endParaRPr lang="en-US" dirty="0"/>
          </a:p>
          <a:p>
            <a:pPr marL="0" indent="0">
              <a:buNone/>
            </a:pPr>
            <a:endParaRPr lang="en-US" dirty="0"/>
          </a:p>
          <a:p>
            <a:pPr marL="0" indent="0">
              <a:buNone/>
            </a:pPr>
            <a:r>
              <a:rPr lang="en-US" dirty="0">
                <a:hlinkClick r:id="rId3"/>
              </a:rPr>
              <a:t>https://www.cdc.gov/prions/index.html</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736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Calibri" charset="0"/>
                <a:ea typeface="MS PGothic" charset="0"/>
              </a:rPr>
              <a:t>More…where were we?...</a:t>
            </a:r>
          </a:p>
        </p:txBody>
      </p:sp>
      <p:sp>
        <p:nvSpPr>
          <p:cNvPr id="32771" name="Content Placeholder 2"/>
          <p:cNvSpPr>
            <a:spLocks noGrp="1"/>
          </p:cNvSpPr>
          <p:nvPr>
            <p:ph idx="1"/>
          </p:nvPr>
        </p:nvSpPr>
        <p:spPr>
          <a:xfrm>
            <a:off x="457200" y="1600200"/>
            <a:ext cx="8229600" cy="5032829"/>
          </a:xfrm>
        </p:spPr>
        <p:txBody>
          <a:bodyPr>
            <a:normAutofit fontScale="92500"/>
          </a:bodyPr>
          <a:lstStyle/>
          <a:p>
            <a:endParaRPr lang="en-US" dirty="0"/>
          </a:p>
          <a:p>
            <a:r>
              <a:rPr lang="en-US" dirty="0"/>
              <a:t>Why was protein predicted to be the genetic material, before definitive experiments were done?</a:t>
            </a:r>
          </a:p>
          <a:p>
            <a:r>
              <a:rPr lang="en-US" dirty="0">
                <a:latin typeface="Calibri" charset="0"/>
                <a:ea typeface="MS PGothic" charset="0"/>
              </a:rPr>
              <a:t>Describe how Griffith’s experiment with bacteria hinted at existence of genetic material?</a:t>
            </a:r>
          </a:p>
          <a:p>
            <a:r>
              <a:rPr lang="en-US" dirty="0">
                <a:latin typeface="Calibri" charset="0"/>
                <a:ea typeface="MS PGothic" charset="0"/>
              </a:rPr>
              <a:t>How did Avery </a:t>
            </a:r>
            <a:r>
              <a:rPr lang="en-US" dirty="0" err="1">
                <a:latin typeface="Calibri" charset="0"/>
                <a:ea typeface="MS PGothic" charset="0"/>
              </a:rPr>
              <a:t>MacCleod</a:t>
            </a:r>
            <a:r>
              <a:rPr lang="en-US" dirty="0">
                <a:latin typeface="Calibri" charset="0"/>
                <a:ea typeface="MS PGothic" charset="0"/>
              </a:rPr>
              <a:t>, and M</a:t>
            </a:r>
            <a:r>
              <a:rPr lang="en-US" baseline="30000" dirty="0">
                <a:latin typeface="Calibri" charset="0"/>
                <a:ea typeface="MS PGothic" charset="0"/>
              </a:rPr>
              <a:t>c</a:t>
            </a:r>
            <a:r>
              <a:rPr lang="en-US" dirty="0">
                <a:latin typeface="Calibri" charset="0"/>
                <a:ea typeface="MS PGothic" charset="0"/>
              </a:rPr>
              <a:t>Carty extend and simplify Griffith’s experiment?</a:t>
            </a:r>
          </a:p>
          <a:p>
            <a:r>
              <a:rPr lang="en-US" dirty="0">
                <a:latin typeface="Calibri" charset="0"/>
                <a:ea typeface="MS PGothic" charset="0"/>
              </a:rPr>
              <a:t>How did these 3 scientists show strong/definitive support that  DNA was the genetic material?</a:t>
            </a:r>
          </a:p>
        </p:txBody>
      </p:sp>
    </p:spTree>
    <p:extLst>
      <p:ext uri="{BB962C8B-B14F-4D97-AF65-F5344CB8AC3E}">
        <p14:creationId xmlns:p14="http://schemas.microsoft.com/office/powerpoint/2010/main" val="216007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Calibri" charset="0"/>
                <a:ea typeface="MS PGothic" charset="0"/>
              </a:rPr>
              <a:t>Hershey and Chase</a:t>
            </a:r>
          </a:p>
        </p:txBody>
      </p:sp>
      <p:sp>
        <p:nvSpPr>
          <p:cNvPr id="35843" name="Content Placeholder 2"/>
          <p:cNvSpPr>
            <a:spLocks noGrp="1"/>
          </p:cNvSpPr>
          <p:nvPr>
            <p:ph idx="1"/>
          </p:nvPr>
        </p:nvSpPr>
        <p:spPr/>
        <p:txBody>
          <a:bodyPr>
            <a:normAutofit/>
          </a:bodyPr>
          <a:lstStyle/>
          <a:p>
            <a:r>
              <a:rPr lang="en-US">
                <a:latin typeface="Calibri" charset="0"/>
                <a:ea typeface="MS PGothic" charset="0"/>
              </a:rPr>
              <a:t>Took a different, maybe more direct approach.  They asked the question, “What chemical is essential when building a new organism?”</a:t>
            </a:r>
          </a:p>
          <a:p>
            <a:endParaRPr lang="en-US">
              <a:latin typeface="Calibri" charset="0"/>
              <a:ea typeface="MS PGothic" charset="0"/>
            </a:endParaRPr>
          </a:p>
          <a:p>
            <a:r>
              <a:rPr lang="en-US">
                <a:latin typeface="Calibri" charset="0"/>
                <a:ea typeface="MS PGothic" charset="0"/>
              </a:rPr>
              <a:t>They used viruses that infect bacteria—bacteriophages.  They asked “ what chemical is used as the recipe for building new bacteriophage?”</a:t>
            </a:r>
          </a:p>
        </p:txBody>
      </p:sp>
    </p:spTree>
    <p:extLst>
      <p:ext uri="{BB962C8B-B14F-4D97-AF65-F5344CB8AC3E}">
        <p14:creationId xmlns:p14="http://schemas.microsoft.com/office/powerpoint/2010/main" val="216936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atin typeface="Calibri" charset="0"/>
              <a:ea typeface="MS PGothic" charset="0"/>
            </a:endParaRPr>
          </a:p>
        </p:txBody>
      </p:sp>
      <p:sp>
        <p:nvSpPr>
          <p:cNvPr id="36867" name="Content Placeholder 2"/>
          <p:cNvSpPr>
            <a:spLocks noGrp="1"/>
          </p:cNvSpPr>
          <p:nvPr>
            <p:ph idx="1"/>
          </p:nvPr>
        </p:nvSpPr>
        <p:spPr/>
        <p:txBody>
          <a:bodyPr/>
          <a:lstStyle/>
          <a:p>
            <a:r>
              <a:rPr lang="en-US">
                <a:latin typeface="Calibri" charset="0"/>
                <a:ea typeface="MS PGothic" charset="0"/>
              </a:rPr>
              <a:t>Ideal system for testing a protein vs nucleic acid question.</a:t>
            </a:r>
          </a:p>
          <a:p>
            <a:pPr lvl="1"/>
            <a:r>
              <a:rPr lang="en-US">
                <a:latin typeface="Calibri" charset="0"/>
                <a:ea typeface="MS PGothic" charset="0"/>
              </a:rPr>
              <a:t>Bacteriophages were known to have roughly 50% protein and 50% DNA with very little else in them.</a:t>
            </a:r>
          </a:p>
          <a:p>
            <a:pPr lvl="1"/>
            <a:r>
              <a:rPr lang="en-US">
                <a:latin typeface="Calibri" charset="0"/>
                <a:ea typeface="MS PGothic" charset="0"/>
              </a:rPr>
              <a:t>The life cycle was well known and easy to use in the lab.  Phage enter </a:t>
            </a:r>
            <a:r>
              <a:rPr lang="en-US" i="1">
                <a:latin typeface="Calibri" charset="0"/>
                <a:ea typeface="MS PGothic" charset="0"/>
              </a:rPr>
              <a:t>E. coli </a:t>
            </a:r>
            <a:r>
              <a:rPr lang="en-US">
                <a:latin typeface="Calibri" charset="0"/>
                <a:ea typeface="MS PGothic" charset="0"/>
              </a:rPr>
              <a:t>are produced inside the bacteria.  Upon release they will consist of newly made components, but presumably will carry the recipe of the earlier generation.</a:t>
            </a:r>
          </a:p>
        </p:txBody>
      </p:sp>
    </p:spTree>
    <p:extLst>
      <p:ext uri="{BB962C8B-B14F-4D97-AF65-F5344CB8AC3E}">
        <p14:creationId xmlns:p14="http://schemas.microsoft.com/office/powerpoint/2010/main" val="129151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10.5</a:t>
            </a:r>
          </a:p>
        </p:txBody>
      </p:sp>
      <p:pic>
        <p:nvPicPr>
          <p:cNvPr id="37891" name="Picture 11" descr="10_05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544513" y="382588"/>
            <a:ext cx="8097837" cy="609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8830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normAutofit/>
          </a:bodyPr>
          <a:lstStyle/>
          <a:p>
            <a:pPr>
              <a:defRPr/>
            </a:pPr>
            <a:r>
              <a:rPr lang="en-US" dirty="0">
                <a:ea typeface="ＭＳ Ｐゴシック" charset="0"/>
                <a:cs typeface="ＭＳ Ｐゴシック" charset="0"/>
              </a:rPr>
              <a:t>Proteins and DNA could</a:t>
            </a:r>
          </a:p>
          <a:p>
            <a:pPr marL="0" indent="0">
              <a:buFont typeface="Arial" charset="0"/>
              <a:buNone/>
              <a:defRPr/>
            </a:pPr>
            <a:r>
              <a:rPr lang="en-US" dirty="0">
                <a:ea typeface="ＭＳ Ｐゴシック" charset="0"/>
                <a:cs typeface="ＭＳ Ｐゴシック" charset="0"/>
              </a:rPr>
              <a:t>be uniquely labeled </a:t>
            </a:r>
          </a:p>
          <a:p>
            <a:pPr marL="0" indent="0">
              <a:buFont typeface="Arial" charset="0"/>
              <a:buNone/>
              <a:defRPr/>
            </a:pPr>
            <a:r>
              <a:rPr lang="en-US" dirty="0">
                <a:ea typeface="ＭＳ Ｐゴシック" charset="0"/>
                <a:cs typeface="ＭＳ Ｐゴシック" charset="0"/>
              </a:rPr>
              <a:t>with radioisotopes. </a:t>
            </a:r>
          </a:p>
          <a:p>
            <a:pPr marL="0" indent="0">
              <a:buFont typeface="Arial" charset="0"/>
              <a:buNone/>
              <a:defRPr/>
            </a:pPr>
            <a:endParaRPr lang="en-US" dirty="0">
              <a:ea typeface="ＭＳ Ｐゴシック" charset="0"/>
              <a:cs typeface="ＭＳ Ｐゴシック" charset="0"/>
            </a:endParaRPr>
          </a:p>
          <a:p>
            <a:pPr marL="0" indent="0">
              <a:buFont typeface="Arial" charset="0"/>
              <a:buNone/>
              <a:defRPr/>
            </a:pPr>
            <a:r>
              <a:rPr lang="en-US" dirty="0">
                <a:ea typeface="ＭＳ Ｐゴシック" charset="0"/>
                <a:cs typeface="ＭＳ Ｐゴシック" charset="0"/>
              </a:rPr>
              <a:t>Labeled phage were </a:t>
            </a:r>
          </a:p>
          <a:p>
            <a:pPr marL="0" indent="0">
              <a:buFont typeface="Arial" charset="0"/>
              <a:buNone/>
              <a:defRPr/>
            </a:pPr>
            <a:r>
              <a:rPr lang="en-US" dirty="0">
                <a:ea typeface="ＭＳ Ｐゴシック" charset="0"/>
                <a:cs typeface="ＭＳ Ｐゴシック" charset="0"/>
              </a:rPr>
              <a:t>allowed to infect </a:t>
            </a:r>
          </a:p>
          <a:p>
            <a:pPr marL="0" indent="0">
              <a:buFont typeface="Arial" charset="0"/>
              <a:buNone/>
              <a:defRPr/>
            </a:pPr>
            <a:r>
              <a:rPr lang="en-US" dirty="0">
                <a:ea typeface="ＭＳ Ｐゴシック" charset="0"/>
                <a:cs typeface="ＭＳ Ｐゴシック" charset="0"/>
              </a:rPr>
              <a:t>bacteria. </a:t>
            </a:r>
          </a:p>
        </p:txBody>
      </p:sp>
      <p:pic>
        <p:nvPicPr>
          <p:cNvPr id="39940" name="Picture 11" descr="10_06Figure-L.jpg                                              002A77BE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641"/>
          <a:stretch>
            <a:fillRect/>
          </a:stretch>
        </p:blipFill>
        <p:spPr bwMode="auto">
          <a:xfrm>
            <a:off x="4940300" y="425450"/>
            <a:ext cx="4230688" cy="570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496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1778</Words>
  <Application>Microsoft Macintosh PowerPoint</Application>
  <PresentationFormat>On-screen Show (4:3)</PresentationFormat>
  <Paragraphs>179</Paragraphs>
  <Slides>36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MS PGothic</vt:lpstr>
      <vt:lpstr>MS PGothic</vt:lpstr>
      <vt:lpstr>Arial</vt:lpstr>
      <vt:lpstr>Calibri</vt:lpstr>
      <vt:lpstr>LegacySans-Medium</vt:lpstr>
      <vt:lpstr>Office Theme</vt:lpstr>
      <vt:lpstr>Molecular Biology Biol 480</vt:lpstr>
      <vt:lpstr>Announcements/Assignments </vt:lpstr>
      <vt:lpstr>Where were we…</vt:lpstr>
      <vt:lpstr>Prions—So Interesting!  Please read more </vt:lpstr>
      <vt:lpstr>More…where were we?...</vt:lpstr>
      <vt:lpstr>Hershey and Chase</vt:lpstr>
      <vt:lpstr>PowerPoint Presentation</vt:lpstr>
      <vt:lpstr>PowerPoint Presentation</vt:lpstr>
      <vt:lpstr>PowerPoint Presentation</vt:lpstr>
      <vt:lpstr>Conclusion…</vt:lpstr>
      <vt:lpstr>DNA as a molecule</vt:lpstr>
      <vt:lpstr>Nucleotides…</vt:lpstr>
      <vt:lpstr>PowerPoint Presentation</vt:lpstr>
      <vt:lpstr>PowerPoint Presentation</vt:lpstr>
      <vt:lpstr>PowerPoint Presentation</vt:lpstr>
      <vt:lpstr>DNA/RNA  made of linked nucleotides</vt:lpstr>
      <vt:lpstr>PowerPoint Presentation</vt:lpstr>
      <vt:lpstr>PowerPoint Presentation</vt:lpstr>
      <vt:lpstr>PowerPoint Presentation</vt:lpstr>
      <vt:lpstr>PowerPoint Presentation</vt:lpstr>
      <vt:lpstr>PowerPoint Presentation</vt:lpstr>
      <vt:lpstr>(How do we know)?  Determining DNA structure…</vt:lpstr>
      <vt:lpstr>Biochemical studies…</vt:lpstr>
      <vt:lpstr>PowerPoint Presentation</vt:lpstr>
      <vt:lpstr>PowerPoint Presentation</vt:lpstr>
      <vt:lpstr>PowerPoint Presentation</vt:lpstr>
      <vt:lpstr>PowerPoint Presentation</vt:lpstr>
      <vt:lpstr>PowerPoint Presentation</vt:lpstr>
      <vt:lpstr>Many scientists used X-ray diffraction to try to solve DNA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Minot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creator>Heidi Super</dc:creator>
  <cp:lastModifiedBy>Microsoft Office User</cp:lastModifiedBy>
  <cp:revision>48</cp:revision>
  <dcterms:created xsi:type="dcterms:W3CDTF">2012-08-22T01:19:49Z</dcterms:created>
  <dcterms:modified xsi:type="dcterms:W3CDTF">2019-01-14T18:07:24Z</dcterms:modified>
</cp:coreProperties>
</file>